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03" r:id="rId2"/>
    <p:sldMasterId id="2147483715" r:id="rId3"/>
  </p:sldMasterIdLst>
  <p:notesMasterIdLst>
    <p:notesMasterId r:id="rId25"/>
  </p:notesMasterIdLst>
  <p:handoutMasterIdLst>
    <p:handoutMasterId r:id="rId26"/>
  </p:handoutMasterIdLst>
  <p:sldIdLst>
    <p:sldId id="271" r:id="rId4"/>
    <p:sldId id="258" r:id="rId5"/>
    <p:sldId id="259" r:id="rId6"/>
    <p:sldId id="260" r:id="rId7"/>
    <p:sldId id="261" r:id="rId8"/>
    <p:sldId id="262" r:id="rId9"/>
    <p:sldId id="301" r:id="rId10"/>
    <p:sldId id="302" r:id="rId11"/>
    <p:sldId id="299" r:id="rId12"/>
    <p:sldId id="263" r:id="rId13"/>
    <p:sldId id="304" r:id="rId14"/>
    <p:sldId id="257" r:id="rId15"/>
    <p:sldId id="264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68" r:id="rId2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2" d="100"/>
          <a:sy n="62" d="100"/>
        </p:scale>
        <p:origin x="44" y="1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r>
              <a:rPr lang="en-US" dirty="0"/>
              <a:t>6/21/20 AM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99DB2D2D-D77F-49F7-96B3-62C4B2707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7D06F3C3-7F9B-442D-B15C-FE5112FBC92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532656E4-822C-4406-8CCE-2CCD60D5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BC1-C68F-45C1-81E2-042F219B2264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65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B27C-8E83-43D6-828A-EC91F072678D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46140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3D0CD-006F-4153-96F2-BC0D0DF289CB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21311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81600"/>
            <a:ext cx="11074400" cy="6858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867400"/>
            <a:ext cx="11074400" cy="685800"/>
          </a:xfrm>
        </p:spPr>
        <p:txBody>
          <a:bodyPr anchor="ctr"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DC60-5040-4C49-9042-2C89CB321B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70960"/>
      </p:ext>
    </p:extLst>
  </p:cSld>
  <p:clrMapOvr>
    <a:masterClrMapping/>
  </p:clrMapOvr>
  <p:transition spd="slow"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A8958-C03F-43E8-82FC-9FD30292CE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94716"/>
      </p:ext>
    </p:extLst>
  </p:cSld>
  <p:clrMapOvr>
    <a:masterClrMapping/>
  </p:clrMapOvr>
  <p:transition spd="slow">
    <p:cut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5B97-3825-4351-924C-728889A539E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46228"/>
      </p:ext>
    </p:extLst>
  </p:cSld>
  <p:clrMapOvr>
    <a:masterClrMapping/>
  </p:clrMapOvr>
  <p:transition spd="slow">
    <p:cut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800" y="1600200"/>
            <a:ext cx="523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6400" y="1600200"/>
            <a:ext cx="523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C2020-B724-41AD-8BA6-DB5BDACB72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39080"/>
      </p:ext>
    </p:extLst>
  </p:cSld>
  <p:clrMapOvr>
    <a:masterClrMapping/>
  </p:clrMapOvr>
  <p:transition spd="slow">
    <p:cut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8F523-F819-4BDE-A7AE-992C801DE2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88451"/>
      </p:ext>
    </p:extLst>
  </p:cSld>
  <p:clrMapOvr>
    <a:masterClrMapping/>
  </p:clrMapOvr>
  <p:transition spd="slow">
    <p:cut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8493-F99F-49EF-8A32-C0DC5B3685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5593"/>
      </p:ext>
    </p:extLst>
  </p:cSld>
  <p:clrMapOvr>
    <a:masterClrMapping/>
  </p:clrMapOvr>
  <p:transition spd="slow">
    <p:cut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DA909-D540-49DA-AAA9-879FE51C9A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62987"/>
      </p:ext>
    </p:extLst>
  </p:cSld>
  <p:clrMapOvr>
    <a:masterClrMapping/>
  </p:clrMapOvr>
  <p:transition spd="slow">
    <p:cut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BFEC-F2C5-4901-9A96-769DABFA69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858138"/>
      </p:ext>
    </p:extLst>
  </p:cSld>
  <p:clrMapOvr>
    <a:masterClrMapping/>
  </p:clrMapOvr>
  <p:transition spd="slow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7AB2-F489-4E88-9110-AFB599F09C3F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84495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19A8-10B3-49CB-B732-0E1385FF6A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818053"/>
      </p:ext>
    </p:extLst>
  </p:cSld>
  <p:clrMapOvr>
    <a:masterClrMapping/>
  </p:clrMapOvr>
  <p:transition spd="slow">
    <p:cut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973A-E300-4013-B84B-CFB67DCB30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48308"/>
      </p:ext>
    </p:extLst>
  </p:cSld>
  <p:clrMapOvr>
    <a:masterClrMapping/>
  </p:clrMapOvr>
  <p:transition spd="slow">
    <p:cut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28600"/>
            <a:ext cx="2946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" y="228600"/>
            <a:ext cx="86360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1860-A0BB-422B-BF3C-AE4F4E1F01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33393"/>
      </p:ext>
    </p:extLst>
  </p:cSld>
  <p:clrMapOvr>
    <a:masterClrMapping/>
  </p:clrMapOvr>
  <p:transition spd="slow">
    <p:cut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7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32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55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21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2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C875-ACD4-4B6A-A49D-94AD80727CBB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61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67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00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7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892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0792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141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764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82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380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CFA3680-2E4B-439D-A660-945EB0F80B57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5616B0D-4E76-493E-B288-C59AE5C0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661C-5065-44B6-BA7F-01F5AB1ACA29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8281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C5E2-04F0-4CA3-8A08-2B2DE67C4E97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06449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5C7D-244E-48BD-A698-F61E5829CE19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9185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17CD-FC97-43CC-9B95-356CF8DD7FEF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5041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4559-F1D6-416F-8181-03BF49614916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7844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7B28F-1260-4AE9-8ECE-E8D8E73B24E5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9747451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151740-75B8-44BE-B478-FA4D4009E2AC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BD7B56-63D8-4520-B93E-293D3B067E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34543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228600"/>
            <a:ext cx="1178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600200"/>
            <a:ext cx="1066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553200"/>
            <a:ext cx="320463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5517" y="6553200"/>
            <a:ext cx="386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553200"/>
            <a:ext cx="284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A00137-CD58-446C-8639-3DAAE3E1BB3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slow">
    <p:cut thruBlk="1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9DAE-646D-4829-BB3C-1F90DD319DA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33007-BF7E-4C93-AE76-FDE9EC4D7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5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3163/majority-considers-sex-before-marriage-morally-okay.aspx" TargetMode="External"/><Relationship Id="rId2" Type="http://schemas.openxmlformats.org/officeDocument/2006/relationships/hyperlink" Target="https://news.gallup.com/poll/312929/record-low-say-death-penalty-morally-acceptable.asp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DDA0F-49A1-45FE-9B6D-65884A5A8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0238" y="2718036"/>
            <a:ext cx="6290034" cy="1421928"/>
          </a:xfrm>
        </p:spPr>
        <p:txBody>
          <a:bodyPr wrap="square">
            <a:spAutoFit/>
          </a:bodyPr>
          <a:lstStyle/>
          <a:p>
            <a:r>
              <a:rPr lang="en-US" dirty="0"/>
              <a:t>What Does The Future Hold?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448793-2804-4438-8AD8-289FAC144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5402" y="4214783"/>
            <a:ext cx="8832916" cy="1134670"/>
          </a:xfrm>
        </p:spPr>
        <p:txBody>
          <a:bodyPr wrap="square">
            <a:spAutoFit/>
          </a:bodyPr>
          <a:lstStyle/>
          <a:p>
            <a:r>
              <a:rPr lang="en-US" sz="4000" dirty="0"/>
              <a:t>Joshua 3:4</a:t>
            </a:r>
          </a:p>
          <a:p>
            <a:endParaRPr lang="en-US" sz="2600" b="1" i="1" dirty="0"/>
          </a:p>
        </p:txBody>
      </p:sp>
    </p:spTree>
    <p:extLst>
      <p:ext uri="{BB962C8B-B14F-4D97-AF65-F5344CB8AC3E}">
        <p14:creationId xmlns:p14="http://schemas.microsoft.com/office/powerpoint/2010/main" val="963442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52472-BD12-4ABF-88A3-43F3BC4C41E8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10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4578" name="Text Box 1026"/>
          <p:cNvSpPr txBox="1">
            <a:spLocks noChangeArrowheads="1"/>
          </p:cNvSpPr>
          <p:nvPr/>
        </p:nvSpPr>
        <p:spPr bwMode="auto">
          <a:xfrm>
            <a:off x="1828800" y="2438401"/>
            <a:ext cx="8839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/>
              <a:cs typeface="Times New Roman" pitchFamily="18" charset="0"/>
            </a:endParaRPr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2247579" y="87992"/>
            <a:ext cx="7620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>
                <a:solidFill>
                  <a:prstClr val="black"/>
                </a:solidFill>
                <a:latin typeface="Constantia"/>
              </a:rPr>
              <a:t>America,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4360" y="591059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2800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A3B11D-01E5-479A-BB3E-158F233B66DC}"/>
              </a:ext>
            </a:extLst>
          </p:cNvPr>
          <p:cNvSpPr txBox="1"/>
          <p:nvPr/>
        </p:nvSpPr>
        <p:spPr>
          <a:xfrm>
            <a:off x="1498600" y="2443957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2800" dirty="0">
              <a:solidFill>
                <a:prstClr val="black"/>
              </a:solidFill>
              <a:latin typeface="Constantia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34E0FEE-9463-450B-B80F-6B2FE83F7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58904"/>
            <a:ext cx="10820400" cy="492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AF78D6-1CE5-40B9-B7B6-93C0054D4CC3}"/>
              </a:ext>
            </a:extLst>
          </p:cNvPr>
          <p:cNvSpPr txBox="1"/>
          <p:nvPr/>
        </p:nvSpPr>
        <p:spPr>
          <a:xfrm>
            <a:off x="4919652" y="2198297"/>
            <a:ext cx="5463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Constantia"/>
              </a:rPr>
              <a:t>JUNE 8, 2021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Constantia"/>
              </a:rPr>
              <a:t>Record-High 70% in U.S. Support Same-Sex Marriage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EAF90B-5D24-4FBA-AF81-EA6A91F2DADA}"/>
              </a:ext>
            </a:extLst>
          </p:cNvPr>
          <p:cNvSpPr txBox="1"/>
          <p:nvPr/>
        </p:nvSpPr>
        <p:spPr>
          <a:xfrm>
            <a:off x="1826260" y="6433810"/>
            <a:ext cx="8462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Constantia"/>
              </a:rPr>
              <a:t>https://news.gallup.com/poll/350486/record-high-support-same-sex-marriage.aspx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3830D-60B4-4167-86A0-D80150485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9225"/>
            <a:ext cx="10744200" cy="19875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According to data collected in April and May 2020 by </a:t>
            </a:r>
            <a:r>
              <a:rPr lang="en-US" dirty="0" err="1"/>
              <a:t>Barna</a:t>
            </a:r>
            <a:r>
              <a:rPr lang="en-US" dirty="0"/>
              <a:t> Group, one in three practicing Christians dropped out of church completely at the beginning of COVID-19. Moreover, church membership in the US dropped </a:t>
            </a:r>
            <a:r>
              <a:rPr lang="en-US" dirty="0">
                <a:highlight>
                  <a:srgbClr val="FFFF00"/>
                </a:highlight>
              </a:rPr>
              <a:t>below 50 percent for the first time in 2020</a:t>
            </a:r>
            <a:r>
              <a:rPr lang="en-US" dirty="0"/>
              <a:t>, according to Gallup data dating back to 1940.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3401E-0CA5-4FCD-B8E4-77D8B054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B56-63D8-4520-B93E-293D3B067EB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14F15C-CE24-4564-B88F-F1B9259EE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82825"/>
            <a:ext cx="10629900" cy="442595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DD5AEEB-EFB5-FAD3-7C9D-210D8A84D62B}"/>
              </a:ext>
            </a:extLst>
          </p:cNvPr>
          <p:cNvSpPr/>
          <p:nvPr/>
        </p:nvSpPr>
        <p:spPr>
          <a:xfrm>
            <a:off x="8382000" y="5486400"/>
            <a:ext cx="2057400" cy="73024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66753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Old Man And The New Man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Ephesians 4:17-32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D7B56-63D8-4520-B93E-293D3B067EB3}" type="slidenum">
              <a:rPr lang="en-US">
                <a:solidFill>
                  <a:srgbClr val="DBF5F9">
                    <a:shade val="90000"/>
                  </a:srgbClr>
                </a:solidFill>
                <a:latin typeface="Constantia"/>
              </a:rPr>
              <a:pPr>
                <a:defRPr/>
              </a:pPr>
              <a:t>12</a:t>
            </a:fld>
            <a:endParaRPr lang="en-US">
              <a:solidFill>
                <a:srgbClr val="DBF5F9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44A2AA-E03A-4DB6-8B10-7727EE9B43E2}"/>
              </a:ext>
            </a:extLst>
          </p:cNvPr>
          <p:cNvSpPr txBox="1"/>
          <p:nvPr/>
        </p:nvSpPr>
        <p:spPr>
          <a:xfrm>
            <a:off x="859536" y="5009272"/>
            <a:ext cx="1047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Ecclesiastes 1:10  “Is there a thing whereof it may be said, See, this is new? it hath been long ago, in the ages which were before us.” ASV</a:t>
            </a:r>
          </a:p>
        </p:txBody>
      </p:sp>
    </p:spTree>
    <p:extLst>
      <p:ext uri="{BB962C8B-B14F-4D97-AF65-F5344CB8AC3E}">
        <p14:creationId xmlns:p14="http://schemas.microsoft.com/office/powerpoint/2010/main" val="2581446168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8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3764" y="0"/>
            <a:ext cx="988219" cy="6858000"/>
          </a:xfrm>
          <a:prstGeom prst="rect">
            <a:avLst/>
          </a:prstGeom>
          <a:solidFill>
            <a:schemeClr val="bg2"/>
          </a:solidFill>
        </p:spPr>
        <p:txBody>
          <a:bodyPr vert="wordArtVert"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en-US" sz="4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GENTILES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82770" y="1600200"/>
            <a:ext cx="299325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en-US" sz="4000" b="1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rgbClr val="0F6FC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0F6FC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  <a:latin typeface="Constantia"/>
              </a:rPr>
              <a:t>Condition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19948" y="3559314"/>
            <a:ext cx="18213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en-US" sz="4000" b="1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rgbClr val="0F6FC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0F6FC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  <a:latin typeface="Constantia"/>
              </a:rPr>
              <a:t>Cause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10243" y="5159514"/>
            <a:ext cx="41099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en-US" sz="4000" b="1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rgbClr val="0F6FC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0F6FC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  <a:latin typeface="Constantia"/>
              </a:rPr>
              <a:t>Consequences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3800" y="1217314"/>
            <a:ext cx="33616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Vanity</a:t>
            </a: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Darkened</a:t>
            </a: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Alienated</a:t>
            </a:r>
            <a:endParaRPr lang="en-US" sz="3600" b="1" dirty="0">
              <a:ln w="10541" cmpd="sng">
                <a:solidFill>
                  <a:srgbClr val="0F6FC6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0F6FC6">
                      <a:tint val="40000"/>
                      <a:satMod val="250000"/>
                    </a:srgbClr>
                  </a:gs>
                  <a:gs pos="9000">
                    <a:srgbClr val="0F6FC6">
                      <a:tint val="52000"/>
                      <a:satMod val="300000"/>
                    </a:srgbClr>
                  </a:gs>
                  <a:gs pos="50000">
                    <a:srgbClr val="0F6FC6">
                      <a:shade val="20000"/>
                      <a:satMod val="300000"/>
                    </a:srgbClr>
                  </a:gs>
                  <a:gs pos="79000">
                    <a:srgbClr val="0F6FC6">
                      <a:tint val="52000"/>
                      <a:satMod val="300000"/>
                    </a:srgbClr>
                  </a:gs>
                  <a:gs pos="100000">
                    <a:srgbClr val="0F6FC6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onstanti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01646" y="3271005"/>
            <a:ext cx="364593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Ignorance</a:t>
            </a: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Hardness of heart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90699" y="4855856"/>
            <a:ext cx="30678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Lasciviousness</a:t>
            </a: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Uncleanness</a:t>
            </a: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Greediness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751532" y="-106125"/>
            <a:ext cx="707826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en-US" sz="40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The Old Man   </a:t>
            </a:r>
            <a:br>
              <a:rPr lang="en-US" sz="40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</a:br>
            <a:r>
              <a:rPr lang="en-US" sz="40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nstantia"/>
              </a:rPr>
              <a:t>Ephesians 4:17-19  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D7B56-63D8-4520-B93E-293D3B067EB3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13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11125200" cy="3599316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Changes</a:t>
            </a:r>
          </a:p>
          <a:p>
            <a:r>
              <a:rPr lang="en-US" sz="4000" dirty="0"/>
              <a:t>Religious conditions change.  Exodus 32; </a:t>
            </a:r>
            <a:br>
              <a:rPr lang="en-US" sz="4000" dirty="0"/>
            </a:br>
            <a:r>
              <a:rPr lang="en-US" sz="4000" dirty="0"/>
              <a:t>Judges 2:10ff; 1 Samuel 8; 1 Timothy 2:11-12; </a:t>
            </a:r>
            <a:br>
              <a:rPr lang="en-US" sz="4000" dirty="0"/>
            </a:br>
            <a:r>
              <a:rPr lang="en-US" sz="4000" dirty="0"/>
              <a:t>1 Corinthians 14:34-35; Matthew 19:9; </a:t>
            </a:r>
            <a:br>
              <a:rPr lang="en-US" sz="4000" dirty="0"/>
            </a:br>
            <a:r>
              <a:rPr lang="en-US" sz="4000" dirty="0"/>
              <a:t>2 Timothy 3:14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463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3601"/>
            <a:ext cx="110490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Sinful State Of The World Can Help Christians To Shine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en-US" sz="3600" dirty="0"/>
              <a:t>Matthew 5:13ff; Philippians 2:14-16; 1 Timothy 4:12</a:t>
            </a:r>
          </a:p>
          <a:p>
            <a:r>
              <a:rPr lang="en-US" sz="3600" dirty="0"/>
              <a:t>World often sees hypocrisy.  Cf. 1 Timothy 4:1-2; </a:t>
            </a:r>
            <a:br>
              <a:rPr lang="en-US" sz="3600" dirty="0"/>
            </a:br>
            <a:r>
              <a:rPr lang="en-US" sz="3600" dirty="0"/>
              <a:t>Matthew 23:15, 29-33</a:t>
            </a:r>
          </a:p>
          <a:p>
            <a:pPr lvl="1"/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John 5:44 “How can ye believe, which receive honor one of another, and seek not the honor that cometh from God only?”</a:t>
            </a:r>
          </a:p>
          <a:p>
            <a:pPr lvl="1"/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Micah 6:8 “He hath showed thee, O man, what is good; and what doth Jehovah require of thee, but to do justly, and to love kindness, and to walk humbly with thy God.”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39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362200"/>
            <a:ext cx="11506200" cy="43687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Teach Our Children How To Live In A Wicked World.</a:t>
            </a:r>
          </a:p>
          <a:p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1 John 5:19  “We know that we are of God, and the whole world lieth in the evil one.”</a:t>
            </a:r>
          </a:p>
          <a:p>
            <a:r>
              <a:rPr lang="en-US" sz="3200" dirty="0"/>
              <a:t>Deuteronomy 4:9-10; 6:6ff; 20ff; Deuteronomy 31:9-13; etc.</a:t>
            </a:r>
          </a:p>
          <a:p>
            <a:r>
              <a:rPr lang="en-US" sz="3200" dirty="0"/>
              <a:t>Exodus 12:24; Joshua 4:20ff</a:t>
            </a:r>
          </a:p>
          <a:p>
            <a:r>
              <a:rPr lang="en-US" sz="3200" dirty="0"/>
              <a:t>Ephesians 6:4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25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336873"/>
            <a:ext cx="11506200" cy="43687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Must Not Overlook The Importance Of Righteousness In A Wicked World.</a:t>
            </a:r>
          </a:p>
          <a:p>
            <a:r>
              <a:rPr lang="en-US" sz="4000" dirty="0"/>
              <a:t>Christians are the salt of the earth. Matthew 5:13; </a:t>
            </a:r>
            <a:br>
              <a:rPr lang="en-US" sz="4000" dirty="0"/>
            </a:b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Proverbs 14:34 “Righteousness </a:t>
            </a:r>
            <a:r>
              <a:rPr lang="en-US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exalteth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a nation; But sin is a reproach to any people”  </a:t>
            </a:r>
            <a:r>
              <a:rPr lang="en-US" sz="4000" dirty="0"/>
              <a:t>Cf. Genesis 18:23-33</a:t>
            </a:r>
          </a:p>
          <a:p>
            <a:r>
              <a:rPr lang="en-US" sz="4000" dirty="0"/>
              <a:t>Sin is likened to leaven.  1 Corinthians 5:6</a:t>
            </a:r>
          </a:p>
          <a:p>
            <a:r>
              <a:rPr lang="en-US" sz="4000" dirty="0"/>
              <a:t>Christians can make a difference. Cf. Titus 2:11-12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93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336873"/>
            <a:ext cx="11353800" cy="4368727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Reason For Optimism.</a:t>
            </a:r>
          </a:p>
          <a:p>
            <a:pPr>
              <a:buNone/>
            </a:pPr>
            <a:r>
              <a:rPr lang="en-US" sz="3200" dirty="0"/>
              <a:t> </a:t>
            </a:r>
          </a:p>
          <a:p>
            <a:pPr>
              <a:buNone/>
            </a:pPr>
            <a:r>
              <a:rPr lang="en-US" sz="3200" i="1" dirty="0"/>
              <a:t>Romans 1:16-17 “For I am not ashamed of the gospel: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power of God unto salvation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/>
              <a:t>to every one that believeth; to the Jew first, and also to the Greek. For therein is revealed a righteousness of God from faith unto faith: as it is written, But the righteous shall live by faith.”</a:t>
            </a:r>
          </a:p>
          <a:p>
            <a:pPr>
              <a:buNone/>
            </a:pPr>
            <a:r>
              <a:rPr lang="en-US" sz="3200" i="1" dirty="0"/>
              <a:t>NOTE: 2 Timothy 4:2-4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31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304801"/>
            <a:ext cx="8915399" cy="168176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Mark 16:15</a:t>
            </a: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“Go ye into all the world, and preach the gospel </a:t>
            </a:r>
            <a:r>
              <a:rPr lang="en-US" i="1" u="sng" dirty="0">
                <a:latin typeface="Arial" panose="020B0604020202020204" pitchFamily="34" charset="0"/>
                <a:cs typeface="Arial" panose="020B0604020202020204" pitchFamily="34" charset="0"/>
              </a:rPr>
              <a:t>to the whole creation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4555" y="2286000"/>
            <a:ext cx="12268200" cy="436872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“unlikely” just may listen and  obey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Religious/Gentile </a:t>
            </a:r>
            <a:r>
              <a:rPr lang="en-US" sz="3600" i="1" dirty="0"/>
              <a:t>– </a:t>
            </a:r>
            <a:r>
              <a:rPr lang="en-US" sz="3600" dirty="0"/>
              <a:t>Cornelius (Acts 10)</a:t>
            </a:r>
          </a:p>
          <a:p>
            <a:pPr lvl="1">
              <a:lnSpc>
                <a:spcPct val="90000"/>
              </a:lnSpc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Non-Religious </a:t>
            </a:r>
            <a:r>
              <a:rPr lang="en-US" sz="3600" i="1" dirty="0"/>
              <a:t>– </a:t>
            </a:r>
            <a:r>
              <a:rPr lang="en-US" sz="3600" dirty="0"/>
              <a:t>Simon (Acts 8:9-13)</a:t>
            </a:r>
            <a:endParaRPr lang="en-US" sz="3600" i="1" dirty="0"/>
          </a:p>
          <a:p>
            <a:pPr lvl="1">
              <a:lnSpc>
                <a:spcPct val="90000"/>
              </a:lnSpc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Worldly </a:t>
            </a:r>
            <a:r>
              <a:rPr lang="en-US" sz="3600" i="1" dirty="0"/>
              <a:t>– </a:t>
            </a:r>
            <a:r>
              <a:rPr lang="en-US" sz="3600" dirty="0"/>
              <a:t>Corinthians</a:t>
            </a:r>
            <a:r>
              <a:rPr lang="en-US" sz="3600" i="1" dirty="0"/>
              <a:t> </a:t>
            </a:r>
            <a:r>
              <a:rPr lang="en-US" sz="3600" dirty="0"/>
              <a:t>( Acts 18:8; 1 Corinthians 6:9-11)</a:t>
            </a:r>
          </a:p>
          <a:p>
            <a:pPr lvl="1">
              <a:lnSpc>
                <a:spcPct val="90000"/>
              </a:lnSpc>
            </a:pPr>
            <a:r>
              <a:rPr lang="en-US" sz="3600" i="1" dirty="0"/>
              <a:t>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Ignorant</a:t>
            </a:r>
            <a:r>
              <a:rPr lang="en-US" sz="3600" i="1" dirty="0"/>
              <a:t> – </a:t>
            </a:r>
            <a:r>
              <a:rPr lang="en-US" sz="3600" dirty="0"/>
              <a:t>Jews (Acts 2:23; 3:17)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Persecutor</a:t>
            </a:r>
            <a:r>
              <a:rPr lang="en-US" sz="3600" i="1" dirty="0"/>
              <a:t> –</a:t>
            </a:r>
            <a:r>
              <a:rPr lang="en-US" sz="3600" dirty="0"/>
              <a:t> Saul (Acts 8:3; 9:1-2; 1 Timothy 1:15)</a:t>
            </a:r>
          </a:p>
          <a:p>
            <a:pPr lvl="1">
              <a:lnSpc>
                <a:spcPct val="90000"/>
              </a:lnSpc>
            </a:pPr>
            <a:r>
              <a:rPr lang="en-US" sz="3600" i="1" dirty="0"/>
              <a:t>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en-US" sz="3600" i="1" dirty="0"/>
              <a:t> – </a:t>
            </a:r>
            <a:r>
              <a:rPr lang="en-US" sz="3600" dirty="0"/>
              <a:t>Jailor (Acts 16:31-33)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617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7F224-EE20-4A7F-AC1B-B8D46F0D5B68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2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595021"/>
            <a:ext cx="108204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"In Greece there has never been any shame in relationships before marriage or outside marriage.  Demosthenes writes as if it was the merest </a:t>
            </a:r>
            <a:r>
              <a:rPr lang="en-US" sz="3600" b="1" u="sng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commonplace</a:t>
            </a:r>
            <a:r>
              <a:rPr lang="en-US" sz="32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as indeed it was:  </a:t>
            </a:r>
            <a:r>
              <a:rPr lang="en-US" sz="3200" b="1" u="sng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‘</a:t>
            </a:r>
            <a:r>
              <a:rPr lang="en-US" sz="3600" b="1" u="sng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We keep mistresses for pleasure, concubines for the day-to-day needs of the body, but we have wives in order to produce children</a:t>
            </a:r>
            <a:r>
              <a:rPr lang="en-US" sz="32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legitimately and to have a trustworthy guardian of our homes.’"  </a:t>
            </a:r>
            <a:b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</a:b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			</a:t>
            </a:r>
            <a:r>
              <a:rPr lang="en-US" sz="28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(Barclay, </a:t>
            </a:r>
            <a:r>
              <a:rPr lang="en-US" sz="2800" b="1" i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Flesh &amp; Spirit, </a:t>
            </a:r>
            <a:r>
              <a:rPr lang="en-US" sz="28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p. 24)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286000" y="381001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>
                <a:solidFill>
                  <a:prstClr val="black"/>
                </a:solidFill>
                <a:latin typeface="Constantia"/>
              </a:rPr>
              <a:t>Ancient Greece</a:t>
            </a: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4548-CBE0-48A0-958E-2EC39305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950" y="304801"/>
            <a:ext cx="9163050" cy="168176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Mark 16:15</a:t>
            </a: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“Go ye into all the world, and preach the gospel </a:t>
            </a:r>
            <a:r>
              <a:rPr lang="en-US" i="1" u="sng" dirty="0">
                <a:latin typeface="Arial" panose="020B0604020202020204" pitchFamily="34" charset="0"/>
                <a:cs typeface="Arial" panose="020B0604020202020204" pitchFamily="34" charset="0"/>
              </a:rPr>
              <a:t>to the whole creation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7DBD-B234-48BF-9813-FCA2A6A7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86001"/>
            <a:ext cx="11353800" cy="436872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Message – Redemption / Salvation</a:t>
            </a:r>
          </a:p>
          <a:p>
            <a:pPr lvl="1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How we are saved? (1 Corinthians 15:1-4)</a:t>
            </a:r>
          </a:p>
          <a:p>
            <a:pPr lvl="1"/>
            <a:r>
              <a:rPr lang="en-US" sz="4000" i="1" dirty="0"/>
              <a:t>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Peter’s sermon – salvation from sin. (Acts 2)</a:t>
            </a:r>
          </a:p>
          <a:p>
            <a:pPr lvl="1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Peter’s sermon to Cornelius. (Acts 10:34-43)</a:t>
            </a:r>
          </a:p>
          <a:p>
            <a:pPr lvl="1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Paul’s sermon in Antioch. (Acts 13:23-38)</a:t>
            </a:r>
          </a:p>
          <a:p>
            <a:pPr lvl="1"/>
            <a:r>
              <a:rPr lang="en-US" sz="4000" i="1" dirty="0"/>
              <a:t>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Paul’s sermon on Mars Hill – salvation.  (Acts 17:22-31)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6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04800"/>
            <a:ext cx="9143999" cy="16764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What Does The Future Hold?</a:t>
            </a:r>
            <a:br>
              <a:rPr lang="en-US" dirty="0"/>
            </a:br>
            <a:r>
              <a:rPr lang="en-US" sz="3100" i="1" dirty="0"/>
              <a:t>“For ye have not passed this way heretofore.”</a:t>
            </a:r>
            <a:br>
              <a:rPr lang="en-US" sz="3100" i="1" dirty="0"/>
            </a:br>
            <a:r>
              <a:rPr lang="en-US" sz="3100" i="1" dirty="0"/>
              <a:t> Josh. 3:4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36872"/>
            <a:ext cx="11506200" cy="39877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Depends On YOU TODAY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</a:p>
          <a:p>
            <a:pPr>
              <a:buNone/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Joshua 24:15</a:t>
            </a:r>
          </a:p>
          <a:p>
            <a:pPr>
              <a:buNone/>
            </a:pPr>
            <a:r>
              <a:rPr lang="en-US" sz="36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And if it seem evil unto you to serve Jehovah,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you this day whom ye will serve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; whether the gods which your fathers served that were beyond the River, or the gods of the Amorites, in whose land ye dwell: but as for me and my house, we will serve Jehovah.”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3531C-3680-4665-80BA-84C949E53BE4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3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362200" y="685801"/>
            <a:ext cx="754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>
                <a:solidFill>
                  <a:prstClr val="black"/>
                </a:solidFill>
                <a:latin typeface="Constantia"/>
              </a:rPr>
              <a:t>Roman Empire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38200" y="2514601"/>
            <a:ext cx="10744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u="sng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Morality during 1</a:t>
            </a:r>
            <a:r>
              <a:rPr lang="en-US" sz="4400" b="1" u="sng" baseline="300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st</a:t>
            </a:r>
            <a:r>
              <a:rPr lang="en-US" sz="4400" b="1" u="sng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half of the 2</a:t>
            </a:r>
            <a:r>
              <a:rPr lang="en-US" sz="4400" b="1" u="sng" baseline="300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nd</a:t>
            </a:r>
            <a:r>
              <a:rPr lang="en-US" sz="4400" b="1" u="sng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century</a:t>
            </a:r>
            <a:endParaRPr lang="en-US" sz="4400" b="1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"…an age when shame seems to have vanished from the earth."  </a:t>
            </a:r>
            <a:br>
              <a:rPr lang="en-US" sz="44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</a:b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(J. J. Chapman, cited in  </a:t>
            </a:r>
            <a:r>
              <a:rPr lang="en-US" sz="3200" b="1" i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Flesh &amp; Spirit</a:t>
            </a: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, Barclay, p. 24)</a:t>
            </a:r>
            <a:endParaRPr lang="en-US" sz="3600" b="1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3836A-60FA-481F-8DCD-AD0EEB0CDFA6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0" y="609601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>
                <a:solidFill>
                  <a:prstClr val="black"/>
                </a:solidFill>
                <a:latin typeface="Constantia"/>
              </a:rPr>
              <a:t>Roman Empire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38200" y="1920161"/>
            <a:ext cx="10744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u="sng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Adultery</a:t>
            </a:r>
          </a:p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"Roman women were married to be divorced &amp; were divorced to be married.  Some of them distinguished the years, not by the names of the consuls, but by the names of their husbands."  </a:t>
            </a:r>
            <a:r>
              <a:rPr lang="en-US" sz="36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(Seneca, cited in  </a:t>
            </a:r>
            <a:r>
              <a:rPr lang="en-US" sz="3600" b="1" i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Flesh &amp; Spirit</a:t>
            </a:r>
            <a:r>
              <a:rPr lang="en-US" sz="36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, Barclay, p. 24 )</a:t>
            </a:r>
            <a:endParaRPr lang="en-US" sz="3600" b="1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EA419-C468-40E7-9158-A3F326DFB63A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5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85800" y="2362200"/>
            <a:ext cx="10896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u="sng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Homosexuality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6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Julius Caesar was notoriously the lover of King </a:t>
            </a:r>
            <a:r>
              <a:rPr lang="en-US" sz="3600" b="1" dirty="0" err="1">
                <a:solidFill>
                  <a:srgbClr val="FF0000"/>
                </a:solidFill>
                <a:latin typeface="Constantia"/>
                <a:cs typeface="Times New Roman" pitchFamily="18" charset="0"/>
              </a:rPr>
              <a:t>Nicomedes</a:t>
            </a:r>
            <a:r>
              <a:rPr lang="en-US" sz="36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 of Bithynia.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6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Nero "married" a youth called </a:t>
            </a:r>
            <a:r>
              <a:rPr lang="en-US" sz="3600" b="1" dirty="0" err="1">
                <a:solidFill>
                  <a:srgbClr val="FF0000"/>
                </a:solidFill>
                <a:latin typeface="Constantia"/>
                <a:cs typeface="Times New Roman" pitchFamily="18" charset="0"/>
              </a:rPr>
              <a:t>Sporus</a:t>
            </a:r>
            <a:r>
              <a:rPr lang="en-US" sz="3600" b="1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 &amp; had a marriage procession through the streets of Rome   </a:t>
            </a: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(</a:t>
            </a:r>
            <a:r>
              <a:rPr lang="en-US" sz="3200" b="1" i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Flesh &amp; Spirit</a:t>
            </a:r>
            <a:r>
              <a:rPr lang="en-US" sz="32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, Barclay, p. 27)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286000" y="685801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>
                <a:solidFill>
                  <a:prstClr val="black"/>
                </a:solidFill>
                <a:latin typeface="Constantia"/>
              </a:rPr>
              <a:t>Roman Empire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5B92B-599F-4AFE-A9F1-89EBF0573573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6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2590801"/>
            <a:ext cx="10972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  <a:t>"There was no strong body of opinion against immorality.  To the Graeco-Roman world immorality in sexual matters was not immorality; it was established custom and practice."  </a:t>
            </a:r>
            <a:br>
              <a:rPr lang="en-US" sz="4400" dirty="0">
                <a:solidFill>
                  <a:srgbClr val="FF0000"/>
                </a:solidFill>
                <a:latin typeface="Constantia"/>
                <a:cs typeface="Times New Roman" pitchFamily="18" charset="0"/>
              </a:rPr>
            </a:br>
            <a:r>
              <a:rPr lang="en-US" sz="3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Flesh &amp; Spirit</a:t>
            </a:r>
            <a:r>
              <a:rPr lang="en-US" sz="3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, Barclay, p. 28)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286000" y="838201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>
                <a:solidFill>
                  <a:prstClr val="black"/>
                </a:solidFill>
                <a:latin typeface="Constantia"/>
              </a:rPr>
              <a:t>Roman Empire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52472-BD12-4ABF-88A3-43F3BC4C41E8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7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4578" name="Text Box 1026"/>
          <p:cNvSpPr txBox="1">
            <a:spLocks noChangeArrowheads="1"/>
          </p:cNvSpPr>
          <p:nvPr/>
        </p:nvSpPr>
        <p:spPr bwMode="auto">
          <a:xfrm>
            <a:off x="1828800" y="2438401"/>
            <a:ext cx="8839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/>
              <a:cs typeface="Times New Roman" pitchFamily="18" charset="0"/>
            </a:endParaRPr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2438400" y="0"/>
            <a:ext cx="7620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>
                <a:solidFill>
                  <a:prstClr val="black"/>
                </a:solidFill>
                <a:latin typeface="Constantia"/>
              </a:rPr>
              <a:t>America,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1064657"/>
            <a:ext cx="10896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0000"/>
                </a:solidFill>
                <a:latin typeface="aktiv-grotesk"/>
              </a:rPr>
              <a:t>“The latest results are based on Gallup's annual Values and Beliefs poll, conducted May 1-13, 2020. The poll updated several trends on Americans' views about marriage asked previously over the past two decades.</a:t>
            </a:r>
          </a:p>
          <a:p>
            <a:pPr>
              <a:defRPr/>
            </a:pPr>
            <a:r>
              <a:rPr lang="en-US" sz="3200" dirty="0">
                <a:solidFill>
                  <a:srgbClr val="000000"/>
                </a:solidFill>
                <a:latin typeface="aktiv-grotesk"/>
              </a:rPr>
              <a:t>The trends are consistent with Americans' evolving views of marriage. </a:t>
            </a:r>
            <a:r>
              <a:rPr lang="en-US" sz="4000" b="1" dirty="0">
                <a:solidFill>
                  <a:srgbClr val="FF0000"/>
                </a:solidFill>
                <a:latin typeface="aktiv-grotesk"/>
              </a:rPr>
              <a:t>Sixty-six percent </a:t>
            </a:r>
            <a:r>
              <a:rPr lang="en-US" sz="3200" dirty="0">
                <a:solidFill>
                  <a:srgbClr val="000000"/>
                </a:solidFill>
                <a:latin typeface="aktiv-grotesk"/>
              </a:rPr>
              <a:t>now believe it is </a:t>
            </a:r>
            <a:r>
              <a:rPr lang="en-US" sz="3200" dirty="0">
                <a:solidFill>
                  <a:srgbClr val="FF0000"/>
                </a:solidFill>
                <a:latin typeface="aktiv-grotes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morally acceptable to have a baby outside of marriage</a:t>
            </a:r>
            <a:r>
              <a:rPr lang="en-US" sz="3200" dirty="0">
                <a:solidFill>
                  <a:srgbClr val="000000"/>
                </a:solidFill>
                <a:latin typeface="aktiv-grotesk"/>
              </a:rPr>
              <a:t>, an increase from 53% the first year the question was asked in 2001. </a:t>
            </a:r>
            <a:r>
              <a:rPr lang="en-US" sz="4000" b="1" dirty="0">
                <a:solidFill>
                  <a:srgbClr val="FF0000"/>
                </a:solidFill>
                <a:latin typeface="aktiv-grotesk"/>
              </a:rPr>
              <a:t>Seventy-two percent</a:t>
            </a:r>
            <a:r>
              <a:rPr lang="en-US" sz="3200" dirty="0">
                <a:solidFill>
                  <a:srgbClr val="000000"/>
                </a:solidFill>
                <a:latin typeface="aktiv-grotesk"/>
              </a:rPr>
              <a:t>,</a:t>
            </a:r>
            <a:r>
              <a:rPr lang="en-US" sz="3200" dirty="0">
                <a:solidFill>
                  <a:srgbClr val="FF0000"/>
                </a:solidFill>
                <a:latin typeface="aktiv-grotesk"/>
              </a:rPr>
              <a:t> </a:t>
            </a:r>
            <a:r>
              <a:rPr lang="en-US" sz="3200" dirty="0">
                <a:solidFill>
                  <a:srgbClr val="FF0000"/>
                </a:solidFill>
                <a:latin typeface="aktiv-grotesk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 from 53% in 2001</a:t>
            </a:r>
            <a:r>
              <a:rPr lang="en-US" sz="3200" dirty="0">
                <a:solidFill>
                  <a:srgbClr val="000000"/>
                </a:solidFill>
                <a:latin typeface="aktiv-grotesk"/>
              </a:rPr>
              <a:t>, consider sex between an unmarried man and woman morally acceptable.”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aktiv-grotesk"/>
              </a:rPr>
              <a:t> (https://news.gallup.com/poll/316223/fewer-say-important-parents-married.aspx)</a:t>
            </a:r>
          </a:p>
        </p:txBody>
      </p:sp>
    </p:spTree>
    <p:extLst>
      <p:ext uri="{BB962C8B-B14F-4D97-AF65-F5344CB8AC3E}">
        <p14:creationId xmlns:p14="http://schemas.microsoft.com/office/powerpoint/2010/main" val="231105482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52472-BD12-4ABF-88A3-43F3BC4C41E8}" type="slidenum">
              <a:rPr lang="en-US">
                <a:solidFill>
                  <a:srgbClr val="04617B">
                    <a:shade val="90000"/>
                  </a:srgbClr>
                </a:solidFill>
                <a:latin typeface="Constantia"/>
              </a:rPr>
              <a:pPr>
                <a:defRPr/>
              </a:pPr>
              <a:t>8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4578" name="Text Box 1026"/>
          <p:cNvSpPr txBox="1">
            <a:spLocks noChangeArrowheads="1"/>
          </p:cNvSpPr>
          <p:nvPr/>
        </p:nvSpPr>
        <p:spPr bwMode="auto">
          <a:xfrm>
            <a:off x="1828800" y="2438401"/>
            <a:ext cx="8839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/>
              <a:cs typeface="Times New Roman" pitchFamily="18" charset="0"/>
            </a:endParaRPr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2286000" y="-115134"/>
            <a:ext cx="7620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>
                <a:solidFill>
                  <a:prstClr val="black"/>
                </a:solidFill>
                <a:latin typeface="Constantia"/>
              </a:rPr>
              <a:t>America, 2021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B71E9C-842D-471D-92A3-A414FD8AC56E}"/>
              </a:ext>
            </a:extLst>
          </p:cNvPr>
          <p:cNvSpPr txBox="1"/>
          <p:nvPr/>
        </p:nvSpPr>
        <p:spPr>
          <a:xfrm>
            <a:off x="838200" y="685801"/>
            <a:ext cx="109728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Belief That It Is Very Important for Couples to Marry if They Plan to Spend the Rest of Their Lives Together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				</a:t>
            </a:r>
            <a:r>
              <a:rPr lang="en-US" sz="2000" dirty="0">
                <a:solidFill>
                  <a:prstClr val="black"/>
                </a:solidFill>
                <a:latin typeface="Constantia"/>
              </a:rPr>
              <a:t>2006	2013	2020	Change, 2006-2020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onstantia"/>
              </a:rPr>
              <a:t>% pct. pts.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Men				56	43	39	-17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Women			53	43	38	-15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18-34 years old		50	34	29	-21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35-54 years old		46	41	40	-6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55+ years old			67	54	43	-24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highlight>
                  <a:srgbClr val="FFFF00"/>
                </a:highlight>
                <a:latin typeface="Constantia"/>
              </a:rPr>
              <a:t>Married			60	49	43	-17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Not married			45	37	33	-12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Children under 18		56	40	43	-13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No children under 18		54	45	36	-18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highlight>
                  <a:srgbClr val="FFFF00"/>
                </a:highlight>
                <a:latin typeface="Constantia"/>
              </a:rPr>
              <a:t>Attend church weekly	82	68	67	-15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Attend church monthly	62	50	46	-16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Seldom/Never attend	33	26	22	-11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aktiv-grotesk"/>
              </a:rPr>
              <a:t>(https://news.gallup.com/poll/316223/fewer-say-important-parents-married.aspx)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512836052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A8958-C03F-43E8-82FC-9FD30292CE41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6" name="Picture 2" descr="The Queen James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362201"/>
            <a:ext cx="7467600" cy="449580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6764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“You can’t choose your sexuality, but you can choose Jesus. Now you can choose a Bible, too.”</a:t>
            </a:r>
            <a:r>
              <a:rPr lang="en-US" sz="3200" dirty="0"/>
              <a:t> </a:t>
            </a:r>
            <a:r>
              <a:rPr lang="en-US" sz="2000" dirty="0"/>
              <a:t>©2012, QueenJamesBible.com. All rights reserved.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ty cutouts design template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FFFFFF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6167</TotalTime>
  <Words>1425</Words>
  <Application>Microsoft Office PowerPoint</Application>
  <PresentationFormat>Widescreen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aktiv-grotesk</vt:lpstr>
      <vt:lpstr>Arial</vt:lpstr>
      <vt:lpstr>Calibri</vt:lpstr>
      <vt:lpstr>Constantia</vt:lpstr>
      <vt:lpstr>Trebuchet MS</vt:lpstr>
      <vt:lpstr>Wingdings</vt:lpstr>
      <vt:lpstr>Wingdings 2</vt:lpstr>
      <vt:lpstr>Flow</vt:lpstr>
      <vt:lpstr>Unity cutouts design template</vt:lpstr>
      <vt:lpstr>Berlin</vt:lpstr>
      <vt:lpstr>What Does The Future Hold?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“You can’t choose your sexuality, but you can choose Jesus. Now you can choose a Bible, too.” ©2012, QueenJamesBible.com. All rights reserved.</vt:lpstr>
      <vt:lpstr>PowerPoint Presentation</vt:lpstr>
      <vt:lpstr>PowerPoint Presentation</vt:lpstr>
      <vt:lpstr>The Old Man And The New Man</vt:lpstr>
      <vt:lpstr>PowerPoint Presentation</vt:lpstr>
      <vt:lpstr>Changes Occur</vt:lpstr>
      <vt:lpstr>Things To Remember</vt:lpstr>
      <vt:lpstr>Things To Remember</vt:lpstr>
      <vt:lpstr>Things To Remember</vt:lpstr>
      <vt:lpstr>Things To Remember</vt:lpstr>
      <vt:lpstr>Mark 16:15 “Go ye into all the world, and preach the gospel to the whole creation.”</vt:lpstr>
      <vt:lpstr>Mark 16:15 “Go ye into all the world, and preach the gospel to the whole creation.”</vt:lpstr>
      <vt:lpstr>What Does The Future Hold? “For ye have not passed this way heretofore.”  Josh. 3:4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The Future Hold?</dc:title>
  <dc:creator>Micky Galloway</dc:creator>
  <cp:lastModifiedBy>mgalloway2715@gmail.com</cp:lastModifiedBy>
  <cp:revision>39</cp:revision>
  <cp:lastPrinted>2020-06-21T14:20:15Z</cp:lastPrinted>
  <dcterms:created xsi:type="dcterms:W3CDTF">2011-12-31T23:41:41Z</dcterms:created>
  <dcterms:modified xsi:type="dcterms:W3CDTF">2022-08-20T18:56:09Z</dcterms:modified>
</cp:coreProperties>
</file>