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98" r:id="rId4"/>
    <p:sldId id="279" r:id="rId5"/>
    <p:sldId id="283" r:id="rId6"/>
    <p:sldId id="284" r:id="rId7"/>
    <p:sldId id="342" r:id="rId8"/>
    <p:sldId id="338" r:id="rId9"/>
    <p:sldId id="339" r:id="rId10"/>
    <p:sldId id="340" r:id="rId11"/>
    <p:sldId id="285" r:id="rId12"/>
    <p:sldId id="286" r:id="rId13"/>
    <p:sldId id="28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1CB0C-0ED3-4CE0-9BBA-74FD0048E9D9}" type="datetimeFigureOut">
              <a:rPr lang="en-US" smtClean="0"/>
              <a:pPr/>
              <a:t>8/25/2022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14A04-7E6E-48DB-8945-86817DB03E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532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1CB0C-0ED3-4CE0-9BBA-74FD0048E9D9}" type="datetimeFigureOut">
              <a:rPr lang="en-US" smtClean="0"/>
              <a:pPr/>
              <a:t>8/25/2022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14A04-7E6E-48DB-8945-86817DB03E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140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1CB0C-0ED3-4CE0-9BBA-74FD0048E9D9}" type="datetimeFigureOut">
              <a:rPr lang="en-US" smtClean="0"/>
              <a:pPr/>
              <a:t>8/25/2022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14A04-7E6E-48DB-8945-86817DB03E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1592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5E62C-EDA6-4095-88DA-09B7EC361FEA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53C26-F50C-4E94-A9A4-B1080D0D9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3028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5E62C-EDA6-4095-88DA-09B7EC361FEA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53C26-F50C-4E94-A9A4-B1080D0D9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2267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5E62C-EDA6-4095-88DA-09B7EC361FEA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53C26-F50C-4E94-A9A4-B1080D0D9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8335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5E62C-EDA6-4095-88DA-09B7EC361FEA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53C26-F50C-4E94-A9A4-B1080D0D9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495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5E62C-EDA6-4095-88DA-09B7EC361FEA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53C26-F50C-4E94-A9A4-B1080D0D9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5279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5E62C-EDA6-4095-88DA-09B7EC361FEA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53C26-F50C-4E94-A9A4-B1080D0D9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375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5E62C-EDA6-4095-88DA-09B7EC361FEA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53C26-F50C-4E94-A9A4-B1080D0D9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0812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5E62C-EDA6-4095-88DA-09B7EC361FEA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53C26-F50C-4E94-A9A4-B1080D0D9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82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1CB0C-0ED3-4CE0-9BBA-74FD0048E9D9}" type="datetimeFigureOut">
              <a:rPr lang="en-US" smtClean="0"/>
              <a:pPr/>
              <a:t>8/25/2022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14A04-7E6E-48DB-8945-86817DB03E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6783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5E62C-EDA6-4095-88DA-09B7EC361FEA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53C26-F50C-4E94-A9A4-B1080D0D9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9784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5E62C-EDA6-4095-88DA-09B7EC361FEA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53C26-F50C-4E94-A9A4-B1080D0D9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9165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5E62C-EDA6-4095-88DA-09B7EC361FEA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53C26-F50C-4E94-A9A4-B1080D0D9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693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1CB0C-0ED3-4CE0-9BBA-74FD0048E9D9}" type="datetimeFigureOut">
              <a:rPr lang="en-US" smtClean="0"/>
              <a:pPr/>
              <a:t>8/25/2022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14A04-7E6E-48DB-8945-86817DB03E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962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1CB0C-0ED3-4CE0-9BBA-74FD0048E9D9}" type="datetimeFigureOut">
              <a:rPr lang="en-US" smtClean="0"/>
              <a:pPr/>
              <a:t>8/25/2022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14A04-7E6E-48DB-8945-86817DB03E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5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1CB0C-0ED3-4CE0-9BBA-74FD0048E9D9}" type="datetimeFigureOut">
              <a:rPr lang="en-US" smtClean="0"/>
              <a:pPr/>
              <a:t>8/25/2022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14A04-7E6E-48DB-8945-86817DB03E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895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1CB0C-0ED3-4CE0-9BBA-74FD0048E9D9}" type="datetimeFigureOut">
              <a:rPr lang="en-US" smtClean="0"/>
              <a:pPr/>
              <a:t>8/25/2022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14A04-7E6E-48DB-8945-86817DB03E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14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1CB0C-0ED3-4CE0-9BBA-74FD0048E9D9}" type="datetimeFigureOut">
              <a:rPr lang="en-US" smtClean="0"/>
              <a:pPr/>
              <a:t>8/25/2022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14A04-7E6E-48DB-8945-86817DB03E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849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1CB0C-0ED3-4CE0-9BBA-74FD0048E9D9}" type="datetimeFigureOut">
              <a:rPr lang="en-US" smtClean="0"/>
              <a:pPr/>
              <a:t>8/25/2022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14A04-7E6E-48DB-8945-86817DB03E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601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1CB0C-0ED3-4CE0-9BBA-74FD0048E9D9}" type="datetimeFigureOut">
              <a:rPr lang="en-US" smtClean="0"/>
              <a:pPr/>
              <a:t>8/25/2022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14A04-7E6E-48DB-8945-86817DB03E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38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1CB0C-0ED3-4CE0-9BBA-74FD0048E9D9}" type="datetimeFigureOut">
              <a:rPr lang="en-US" smtClean="0"/>
              <a:pPr/>
              <a:t>8/25/2022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14A04-7E6E-48DB-8945-86817DB03E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130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5E62C-EDA6-4095-88DA-09B7EC361FEA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53C26-F50C-4E94-A9A4-B1080D0D9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523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A5344-2351-4B4A-953C-BAC84F3DFF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Tuesday Morning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C156F2-D04E-49F7-BCCD-19C08A9EB5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0772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baseline="0" dirty="0" err="1"/>
              <a:t>Elihu</a:t>
            </a:r>
            <a:r>
              <a:rPr lang="en-US" b="1" baseline="0" dirty="0"/>
              <a:t> Speaks –</a:t>
            </a:r>
            <a:r>
              <a:rPr lang="en-US" b="1" dirty="0"/>
              <a:t> Job 32-37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" y="1219200"/>
            <a:ext cx="11401425" cy="5638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600" b="1" dirty="0" err="1">
                <a:solidFill>
                  <a:srgbClr val="FF0000"/>
                </a:solidFill>
              </a:rPr>
              <a:t>Elihu</a:t>
            </a:r>
            <a:r>
              <a:rPr lang="en-US" sz="3600" b="1" dirty="0">
                <a:solidFill>
                  <a:srgbClr val="FF0000"/>
                </a:solidFill>
              </a:rPr>
              <a:t> assumes the same position as Job’s friends. </a:t>
            </a:r>
          </a:p>
          <a:p>
            <a:r>
              <a:rPr lang="en-US" dirty="0"/>
              <a:t>9:33  Perhaps he sees himself as umpire. </a:t>
            </a:r>
          </a:p>
          <a:p>
            <a:r>
              <a:rPr lang="en-US" dirty="0">
                <a:highlight>
                  <a:srgbClr val="FFFF00"/>
                </a:highlight>
              </a:rPr>
              <a:t>34:11, 21  </a:t>
            </a:r>
            <a:r>
              <a:rPr lang="en-US" dirty="0" err="1">
                <a:highlight>
                  <a:srgbClr val="FFFF00"/>
                </a:highlight>
              </a:rPr>
              <a:t>Elihu’s</a:t>
            </a:r>
            <a:r>
              <a:rPr lang="en-US" dirty="0">
                <a:highlight>
                  <a:srgbClr val="FFFF00"/>
                </a:highlight>
              </a:rPr>
              <a:t> position is exactly the position of Job’s friends and Job himself.  Suffering is always the result of sin.  </a:t>
            </a:r>
          </a:p>
          <a:p>
            <a:r>
              <a:rPr lang="en-US" sz="3600" dirty="0"/>
              <a:t>WRONG</a:t>
            </a:r>
          </a:p>
          <a:p>
            <a:pPr lvl="1"/>
            <a:r>
              <a:rPr lang="en-US" sz="3200" dirty="0"/>
              <a:t>Woman whom Satan had bound. Lk. 13:16.</a:t>
            </a:r>
          </a:p>
          <a:p>
            <a:pPr lvl="1"/>
            <a:r>
              <a:rPr lang="en-US" sz="3200" dirty="0"/>
              <a:t>Paul’s Thorn in the flesh was a messenger from Satan. 2 Cor. 12:7-9</a:t>
            </a:r>
          </a:p>
          <a:p>
            <a:pPr lvl="1"/>
            <a:r>
              <a:rPr lang="en-US" sz="3200" dirty="0"/>
              <a:t>Elihu still doesn’t address the condition of Job </a:t>
            </a:r>
            <a:r>
              <a:rPr lang="en-US" sz="3200" dirty="0">
                <a:highlight>
                  <a:srgbClr val="FFFF00"/>
                </a:highlight>
              </a:rPr>
              <a:t>PRIOR</a:t>
            </a:r>
            <a:r>
              <a:rPr lang="en-US" sz="3200" dirty="0"/>
              <a:t> to Job’s calamities.</a:t>
            </a:r>
          </a:p>
          <a:p>
            <a:pPr lvl="1"/>
            <a:r>
              <a:rPr lang="en-US" sz="3200" dirty="0">
                <a:highlight>
                  <a:srgbClr val="FFFF00"/>
                </a:highlight>
              </a:rPr>
              <a:t>Note: Suffering in this life is consequential not punishment. Punishment is eternal.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baseline="0" dirty="0" err="1"/>
              <a:t>Elihu</a:t>
            </a:r>
            <a:r>
              <a:rPr lang="en-US" b="1" baseline="0" dirty="0"/>
              <a:t> Speaks –</a:t>
            </a:r>
            <a:r>
              <a:rPr lang="en-US" b="1" dirty="0"/>
              <a:t> Job 32-37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600200"/>
            <a:ext cx="11191874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b="1" dirty="0" err="1">
                <a:solidFill>
                  <a:srgbClr val="FF0000"/>
                </a:solidFill>
              </a:rPr>
              <a:t>Elihu</a:t>
            </a:r>
            <a:r>
              <a:rPr lang="en-US" sz="4000" b="1" dirty="0">
                <a:solidFill>
                  <a:srgbClr val="FF0000"/>
                </a:solidFill>
              </a:rPr>
              <a:t> assumes the same position of Job’s friends. </a:t>
            </a:r>
          </a:p>
          <a:p>
            <a:pPr>
              <a:buNone/>
            </a:pPr>
            <a:r>
              <a:rPr lang="en-US" sz="4000" dirty="0">
                <a:highlight>
                  <a:srgbClr val="FFFF00"/>
                </a:highlight>
              </a:rPr>
              <a:t>36:8-11, 16 </a:t>
            </a:r>
            <a:r>
              <a:rPr lang="en-US" sz="4000" dirty="0" err="1">
                <a:highlight>
                  <a:srgbClr val="FFFF00"/>
                </a:highlight>
              </a:rPr>
              <a:t>Elihu</a:t>
            </a:r>
            <a:r>
              <a:rPr lang="en-US" sz="4000" dirty="0">
                <a:highlight>
                  <a:srgbClr val="FFFF00"/>
                </a:highlight>
              </a:rPr>
              <a:t> makes the same argument Job’s friends make.  God rewards obedience through material possessions.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r>
              <a:rPr lang="en-US" b="1" baseline="0" dirty="0" err="1"/>
              <a:t>Elihu</a:t>
            </a:r>
            <a:r>
              <a:rPr lang="en-US" b="1" baseline="0" dirty="0"/>
              <a:t> Speaks –</a:t>
            </a:r>
            <a:r>
              <a:rPr lang="en-US" b="1" dirty="0"/>
              <a:t> Job 32-37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5" y="1600201"/>
            <a:ext cx="6476999" cy="5333999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 err="1"/>
              <a:t>‘Til</a:t>
            </a:r>
            <a:r>
              <a:rPr lang="en-US" b="1" dirty="0"/>
              <a:t> the Storm Passes By</a:t>
            </a:r>
          </a:p>
          <a:p>
            <a:pPr>
              <a:buNone/>
            </a:pPr>
            <a:r>
              <a:rPr lang="en-US" sz="2800" dirty="0"/>
              <a:t>In the dark of the midnight have I oft hid my face</a:t>
            </a:r>
            <a:br>
              <a:rPr lang="en-US" sz="2800" dirty="0"/>
            </a:br>
            <a:r>
              <a:rPr lang="en-US" sz="2800" dirty="0"/>
              <a:t>While the storm howls above me, and there's no hiding place</a:t>
            </a:r>
            <a:br>
              <a:rPr lang="en-US" sz="2800" dirty="0"/>
            </a:br>
            <a:r>
              <a:rPr lang="en-US" sz="2800" dirty="0"/>
              <a:t>'Mid the crash of the thunder, Precious Lord, hear my cry</a:t>
            </a:r>
            <a:br>
              <a:rPr lang="en-US" sz="2800" dirty="0"/>
            </a:br>
            <a:r>
              <a:rPr lang="en-US" sz="2800" dirty="0"/>
              <a:t>Keep me safe till the storm passes by</a:t>
            </a:r>
          </a:p>
          <a:p>
            <a:pPr>
              <a:buNone/>
            </a:pPr>
            <a:r>
              <a:rPr lang="en-US" dirty="0"/>
              <a:t>Many times Satan whispered, "There is no need to try</a:t>
            </a:r>
            <a:br>
              <a:rPr lang="en-US" dirty="0"/>
            </a:br>
            <a:r>
              <a:rPr lang="en-US" dirty="0"/>
              <a:t>For there's no end of sorrow, there's no hope by and by"</a:t>
            </a:r>
            <a:br>
              <a:rPr lang="en-US" dirty="0"/>
            </a:br>
            <a:r>
              <a:rPr lang="en-US" dirty="0"/>
              <a:t>But I know Thou art with me, and tomorrow I'll rise</a:t>
            </a:r>
            <a:br>
              <a:rPr lang="en-US" dirty="0"/>
            </a:br>
            <a:r>
              <a:rPr lang="en-US" dirty="0"/>
              <a:t>Where the storms never darken the skies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E1178C-30F5-9A17-2A50-7E92A9B22F41}"/>
              </a:ext>
            </a:extLst>
          </p:cNvPr>
          <p:cNvSpPr txBox="1"/>
          <p:nvPr/>
        </p:nvSpPr>
        <p:spPr>
          <a:xfrm>
            <a:off x="390525" y="881390"/>
            <a:ext cx="111823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800" b="1" dirty="0">
                <a:solidFill>
                  <a:srgbClr val="FF0000"/>
                </a:solidFill>
              </a:rPr>
              <a:t>Elihu introduces Jehovah. 36:19ff; 24ff </a:t>
            </a:r>
            <a:r>
              <a:rPr lang="en-US" sz="2800" dirty="0">
                <a:solidFill>
                  <a:srgbClr val="FF0000"/>
                </a:solidFill>
                <a:highlight>
                  <a:srgbClr val="FFFF00"/>
                </a:highlight>
              </a:rPr>
              <a:t>God’s greatness is presented. 37:21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2FCE1B-9E86-016D-D4A0-BD6251187B17}"/>
              </a:ext>
            </a:extLst>
          </p:cNvPr>
          <p:cNvSpPr txBox="1"/>
          <p:nvPr/>
        </p:nvSpPr>
        <p:spPr>
          <a:xfrm>
            <a:off x="6362700" y="2286000"/>
            <a:ext cx="582930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600"/>
              <a:t>Chorus: </a:t>
            </a:r>
          </a:p>
          <a:p>
            <a:pPr>
              <a:buNone/>
            </a:pPr>
            <a:r>
              <a:rPr lang="en-US" sz="2600"/>
              <a:t>Till </a:t>
            </a:r>
            <a:r>
              <a:rPr lang="en-US" sz="2600" dirty="0"/>
              <a:t>the storm passes over, till the thunder sounds no more</a:t>
            </a:r>
            <a:br>
              <a:rPr lang="en-US" sz="2600" dirty="0"/>
            </a:br>
            <a:r>
              <a:rPr lang="en-US" sz="2600" dirty="0"/>
              <a:t>Till the clouds roll forever from the sky</a:t>
            </a:r>
            <a:br>
              <a:rPr lang="en-US" sz="2600" dirty="0"/>
            </a:br>
            <a:r>
              <a:rPr lang="en-US" sz="2600" dirty="0"/>
              <a:t>Hold me fast, let me stand in the hollow of Thy hand</a:t>
            </a:r>
            <a:br>
              <a:rPr lang="en-US" sz="2600" dirty="0"/>
            </a:br>
            <a:r>
              <a:rPr lang="en-US" sz="2600" dirty="0"/>
              <a:t>Keep me safe </a:t>
            </a:r>
            <a:r>
              <a:rPr lang="en-US" sz="2600" dirty="0" err="1"/>
              <a:t>til</a:t>
            </a:r>
            <a:r>
              <a:rPr lang="en-US" sz="2600" dirty="0"/>
              <a:t> the storm passes by</a:t>
            </a:r>
            <a:r>
              <a:rPr lang="en-US" sz="2600" b="1" dirty="0"/>
              <a:t> </a:t>
            </a:r>
            <a:br>
              <a:rPr lang="en-US" sz="2400" b="1" dirty="0"/>
            </a:br>
            <a:r>
              <a:rPr lang="en-US" b="1" dirty="0"/>
              <a:t>(Moses Lister, 1958, </a:t>
            </a:r>
            <a:r>
              <a:rPr lang="en-US" b="1" dirty="0" err="1"/>
              <a:t>Lillenas</a:t>
            </a:r>
            <a:r>
              <a:rPr lang="en-US" b="1" dirty="0"/>
              <a:t> Publishing Co.)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300" dirty="0"/>
              <a:t>A Study Of Job</a:t>
            </a:r>
            <a:br>
              <a:rPr lang="en-US" sz="5300" dirty="0"/>
            </a:br>
            <a:r>
              <a:rPr lang="en-US" sz="5300" dirty="0"/>
              <a:t>Lesson 2</a:t>
            </a:r>
            <a:br>
              <a:rPr lang="en-US" sz="5300" dirty="0"/>
            </a:br>
            <a:r>
              <a:rPr lang="en-US" sz="5300" dirty="0"/>
              <a:t>Tuesday Morning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The Speech of </a:t>
            </a:r>
            <a:r>
              <a:rPr lang="en-US" sz="4000" dirty="0" err="1"/>
              <a:t>Elihu</a:t>
            </a:r>
            <a:endParaRPr lang="en-US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baseline="0" dirty="0" err="1"/>
              <a:t>Elihu</a:t>
            </a:r>
            <a:r>
              <a:rPr lang="en-US" b="1" baseline="0" dirty="0"/>
              <a:t> Speaks –</a:t>
            </a:r>
            <a:r>
              <a:rPr lang="en-US" b="1" dirty="0"/>
              <a:t> Job 32-37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3"/>
            <a:ext cx="11220450" cy="49831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Who as </a:t>
            </a:r>
            <a:r>
              <a:rPr lang="en-US" b="1" dirty="0" err="1">
                <a:solidFill>
                  <a:srgbClr val="FF0000"/>
                </a:solidFill>
              </a:rPr>
              <a:t>Elihu</a:t>
            </a:r>
            <a:r>
              <a:rPr lang="en-US" b="1" dirty="0">
                <a:solidFill>
                  <a:srgbClr val="FF0000"/>
                </a:solidFill>
              </a:rPr>
              <a:t>?</a:t>
            </a:r>
          </a:p>
          <a:p>
            <a:r>
              <a:rPr lang="en-US" dirty="0"/>
              <a:t>Young man whose wrath is kindled. 32:1-3</a:t>
            </a:r>
          </a:p>
          <a:p>
            <a:pPr lvl="1"/>
            <a:r>
              <a:rPr lang="en-US" dirty="0"/>
              <a:t>	</a:t>
            </a:r>
            <a:r>
              <a:rPr lang="en-US" dirty="0">
                <a:highlight>
                  <a:srgbClr val="FFFF00"/>
                </a:highlight>
              </a:rPr>
              <a:t>Toward Job’s friends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	</a:t>
            </a:r>
            <a:r>
              <a:rPr lang="en-US" dirty="0">
                <a:highlight>
                  <a:srgbClr val="FFFF00"/>
                </a:highlight>
              </a:rPr>
              <a:t>Toward Job. </a:t>
            </a:r>
          </a:p>
          <a:p>
            <a:r>
              <a:rPr lang="en-US" dirty="0"/>
              <a:t>Arrogant. Perhaps because of his youth. Cf. 1 Tim. 4:12</a:t>
            </a:r>
          </a:p>
          <a:p>
            <a:r>
              <a:rPr lang="en-US" dirty="0"/>
              <a:t>Points out errors of Job. (34:5ff, 34ff; 35:3)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Note: </a:t>
            </a:r>
            <a:r>
              <a:rPr lang="en-US" dirty="0" err="1">
                <a:highlight>
                  <a:srgbClr val="FFFF00"/>
                </a:highlight>
              </a:rPr>
              <a:t>Elihu</a:t>
            </a:r>
            <a:r>
              <a:rPr lang="en-US" dirty="0">
                <a:highlight>
                  <a:srgbClr val="FFFF00"/>
                </a:highlight>
              </a:rPr>
              <a:t> doesn’t identify sin of Job BEFORE these calamities came.  </a:t>
            </a:r>
          </a:p>
          <a:p>
            <a:r>
              <a:rPr lang="en-US" dirty="0"/>
              <a:t>Neither Elihu, nor Job know the issues of </a:t>
            </a:r>
            <a:r>
              <a:rPr lang="en-US" dirty="0" err="1"/>
              <a:t>ch.</a:t>
            </a:r>
            <a:r>
              <a:rPr lang="en-US" dirty="0"/>
              <a:t> 1-2.</a:t>
            </a:r>
          </a:p>
          <a:p>
            <a:pPr lvl="1"/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baseline="0" dirty="0" err="1"/>
              <a:t>Elibu</a:t>
            </a:r>
            <a:r>
              <a:rPr lang="en-US" b="1" baseline="0" dirty="0"/>
              <a:t> Speaks –</a:t>
            </a:r>
            <a:r>
              <a:rPr lang="en-US" b="1" dirty="0"/>
              <a:t> Job 32-37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3"/>
            <a:ext cx="10972800" cy="4983159"/>
          </a:xfrm>
        </p:spPr>
        <p:txBody>
          <a:bodyPr>
            <a:normAutofit/>
          </a:bodyPr>
          <a:lstStyle/>
          <a:p>
            <a:r>
              <a:rPr lang="en-US" sz="4000" baseline="0" dirty="0"/>
              <a:t>He would vindicate God, rebuke the friends, and upbraid Job for his ideas of God, which have not been correct. </a:t>
            </a:r>
          </a:p>
          <a:p>
            <a:r>
              <a:rPr lang="en-US" sz="4000" baseline="0" dirty="0"/>
              <a:t>He then points out a new suggestion on suffering. </a:t>
            </a:r>
            <a:br>
              <a:rPr lang="en-US" sz="4000" baseline="0" dirty="0"/>
            </a:br>
            <a:r>
              <a:rPr lang="en-US" sz="4000" baseline="0" dirty="0"/>
              <a:t>	-</a:t>
            </a:r>
            <a:r>
              <a:rPr lang="en-US" sz="4000" baseline="0" dirty="0">
                <a:highlight>
                  <a:srgbClr val="FFFF00"/>
                </a:highlight>
              </a:rPr>
              <a:t>It may be disciplinary or corrective. </a:t>
            </a:r>
          </a:p>
          <a:p>
            <a:r>
              <a:rPr lang="en-US" sz="4000" baseline="0" dirty="0"/>
              <a:t>The speeches of </a:t>
            </a:r>
            <a:r>
              <a:rPr lang="en-US" sz="4000" baseline="0" dirty="0" err="1"/>
              <a:t>Elihu</a:t>
            </a:r>
            <a:r>
              <a:rPr lang="en-US" sz="4000" baseline="0" dirty="0"/>
              <a:t> pave the way for Jehovah to speak and bring the debate to an end. </a:t>
            </a:r>
            <a:endParaRPr lang="en-US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baseline="0" dirty="0" err="1"/>
              <a:t>Elihu</a:t>
            </a:r>
            <a:r>
              <a:rPr lang="en-US" b="1" baseline="0" dirty="0"/>
              <a:t> Speaks –</a:t>
            </a:r>
            <a:r>
              <a:rPr lang="en-US" b="1" dirty="0"/>
              <a:t> Job 32-37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600203"/>
            <a:ext cx="11287125" cy="505777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600" b="1" dirty="0">
                <a:solidFill>
                  <a:srgbClr val="FF0000"/>
                </a:solidFill>
                <a:highlight>
                  <a:srgbClr val="FFFF00"/>
                </a:highlight>
              </a:rPr>
              <a:t>Three important contributions of </a:t>
            </a:r>
            <a:r>
              <a:rPr lang="en-US" sz="3600" b="1" dirty="0" err="1">
                <a:solidFill>
                  <a:srgbClr val="FF0000"/>
                </a:solidFill>
                <a:highlight>
                  <a:srgbClr val="FFFF00"/>
                </a:highlight>
              </a:rPr>
              <a:t>Elihu</a:t>
            </a:r>
            <a:r>
              <a:rPr lang="en-US" sz="3600" b="1" dirty="0">
                <a:solidFill>
                  <a:srgbClr val="FF0000"/>
                </a:solidFill>
                <a:highlight>
                  <a:srgbClr val="FFFF00"/>
                </a:highlight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Points out the errors of Job. 33:8-12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God’s answer. (How did God speak?)</a:t>
            </a:r>
          </a:p>
          <a:p>
            <a:pPr lvl="1"/>
            <a:r>
              <a:rPr lang="en-US" sz="3200" dirty="0"/>
              <a:t>Dreams. 33:13-15</a:t>
            </a:r>
          </a:p>
          <a:p>
            <a:pPr lvl="1"/>
            <a:r>
              <a:rPr lang="en-US" sz="3200" dirty="0"/>
              <a:t>Chastening / correction. 33:19-22; 34:31; 36:21,31; 37:11-13; cf. Jms. 1:2; 1 Pet. 4:12; cf. Heb. 12</a:t>
            </a:r>
          </a:p>
          <a:p>
            <a:pPr lvl="1"/>
            <a:r>
              <a:rPr lang="en-US" sz="3200" dirty="0"/>
              <a:t>“Angel”  -- Messenger. 33:23ff; cf. 33:6 </a:t>
            </a:r>
            <a:r>
              <a:rPr lang="en-US" sz="3200" dirty="0" err="1"/>
              <a:t>Elihu</a:t>
            </a:r>
            <a:r>
              <a:rPr lang="en-US" sz="3200" dirty="0"/>
              <a:t> considered himself a messenger, not a celestial messenger.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Introduces the majesty of God.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baseline="0" dirty="0" err="1"/>
              <a:t>Elihu</a:t>
            </a:r>
            <a:r>
              <a:rPr lang="en-US" b="1" baseline="0" dirty="0"/>
              <a:t> Speaks –</a:t>
            </a:r>
            <a:r>
              <a:rPr lang="en-US" b="1" dirty="0"/>
              <a:t> Job 32-37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3"/>
            <a:ext cx="10972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b="1" dirty="0" err="1">
                <a:solidFill>
                  <a:srgbClr val="FF0000"/>
                </a:solidFill>
              </a:rPr>
              <a:t>Elihu</a:t>
            </a:r>
            <a:r>
              <a:rPr lang="en-US" sz="4400" b="1" dirty="0">
                <a:solidFill>
                  <a:srgbClr val="FF0000"/>
                </a:solidFill>
              </a:rPr>
              <a:t> contradicts Job’s friends. Ch 34</a:t>
            </a:r>
          </a:p>
          <a:p>
            <a:r>
              <a:rPr lang="en-US" sz="4400" dirty="0">
                <a:highlight>
                  <a:srgbClr val="FFFF00"/>
                </a:highlight>
              </a:rPr>
              <a:t>Yet, reaches the same position.</a:t>
            </a:r>
          </a:p>
          <a:p>
            <a:r>
              <a:rPr lang="en-US" sz="4400" dirty="0"/>
              <a:t>God is just. 10-15</a:t>
            </a:r>
          </a:p>
          <a:p>
            <a:r>
              <a:rPr lang="en-US" sz="4400" dirty="0"/>
              <a:t>God is righteous. 21-30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baseline="0" dirty="0" err="1"/>
              <a:t>Elihu</a:t>
            </a:r>
            <a:r>
              <a:rPr lang="en-US" b="1" baseline="0" dirty="0"/>
              <a:t> Speaks –</a:t>
            </a:r>
            <a:r>
              <a:rPr lang="en-US" b="1" dirty="0"/>
              <a:t> Job 32-37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575" y="1600203"/>
            <a:ext cx="11572875" cy="505777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900" b="1" dirty="0">
                <a:solidFill>
                  <a:srgbClr val="FF0000"/>
                </a:solidFill>
              </a:rPr>
              <a:t>Defends God. </a:t>
            </a:r>
            <a:r>
              <a:rPr lang="en-US" sz="3900" b="1" dirty="0" err="1">
                <a:solidFill>
                  <a:srgbClr val="FF0000"/>
                </a:solidFill>
              </a:rPr>
              <a:t>ch</a:t>
            </a:r>
            <a:r>
              <a:rPr lang="en-US" sz="3900" b="1" dirty="0">
                <a:solidFill>
                  <a:srgbClr val="FF0000"/>
                </a:solidFill>
              </a:rPr>
              <a:t>. 35.</a:t>
            </a:r>
          </a:p>
          <a:p>
            <a:r>
              <a:rPr lang="en-US" sz="3900" dirty="0"/>
              <a:t>Folly concludes it doesn’t make a difference whether or not we sin. 35:1-8</a:t>
            </a:r>
          </a:p>
          <a:p>
            <a:pPr lvl="1"/>
            <a:r>
              <a:rPr lang="en-US" sz="3500" dirty="0"/>
              <a:t>Implies, Job had concluded it doesn’t matter to God. 1-3</a:t>
            </a:r>
          </a:p>
          <a:p>
            <a:pPr lvl="1"/>
            <a:r>
              <a:rPr lang="en-US" sz="3500" dirty="0"/>
              <a:t>It does matter to yourself. 4-8</a:t>
            </a:r>
          </a:p>
          <a:p>
            <a:r>
              <a:rPr lang="en-US" sz="3900" dirty="0"/>
              <a:t>God is just. 35:9-16</a:t>
            </a:r>
          </a:p>
          <a:p>
            <a:pPr lvl="1"/>
            <a:r>
              <a:rPr lang="en-US" sz="3500" dirty="0"/>
              <a:t>Men cry out to God in bad times. 9,12</a:t>
            </a:r>
          </a:p>
          <a:p>
            <a:pPr lvl="1"/>
            <a:r>
              <a:rPr lang="en-US" sz="3500" dirty="0"/>
              <a:t>Not in good times. 10-11</a:t>
            </a:r>
          </a:p>
          <a:p>
            <a:pPr lvl="1"/>
            <a:r>
              <a:rPr lang="en-US" sz="3500" dirty="0"/>
              <a:t>Must trust God “in His time.” 13-16</a:t>
            </a:r>
          </a:p>
          <a:p>
            <a:pPr lvl="1"/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baseline="0" dirty="0" err="1"/>
              <a:t>Elihu</a:t>
            </a:r>
            <a:r>
              <a:rPr lang="en-US" b="1" baseline="0" dirty="0"/>
              <a:t> Speaks –</a:t>
            </a:r>
            <a:r>
              <a:rPr lang="en-US" b="1" dirty="0"/>
              <a:t> Job 32-37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475" y="1600203"/>
            <a:ext cx="11668125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b="1" dirty="0">
                <a:solidFill>
                  <a:srgbClr val="FF0000"/>
                </a:solidFill>
              </a:rPr>
              <a:t>Defends God’s Righteousness. 36:1-23</a:t>
            </a:r>
          </a:p>
          <a:p>
            <a:r>
              <a:rPr lang="en-US" sz="4000" dirty="0"/>
              <a:t>Defense of God. 1-4</a:t>
            </a:r>
          </a:p>
          <a:p>
            <a:r>
              <a:rPr lang="en-US" sz="4000" dirty="0"/>
              <a:t>God is mighty and just. 5-12</a:t>
            </a:r>
          </a:p>
          <a:p>
            <a:r>
              <a:rPr lang="en-US" sz="4000" dirty="0"/>
              <a:t>Job can choose to sin or learn from chastening. 13-21</a:t>
            </a:r>
          </a:p>
          <a:p>
            <a:r>
              <a:rPr lang="en-US" sz="4000" dirty="0"/>
              <a:t>Who can question God’s goodness. 22-23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baseline="0" dirty="0" err="1"/>
              <a:t>Elihu</a:t>
            </a:r>
            <a:r>
              <a:rPr lang="en-US" b="1" baseline="0" dirty="0"/>
              <a:t> Speaks –</a:t>
            </a:r>
            <a:r>
              <a:rPr lang="en-US" b="1" dirty="0"/>
              <a:t> Job 32-37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675" y="1600203"/>
            <a:ext cx="11353800" cy="498315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4000" b="1" dirty="0">
                <a:solidFill>
                  <a:srgbClr val="FF0000"/>
                </a:solidFill>
              </a:rPr>
              <a:t>Defends God’s Majesty. 36:24-37:24</a:t>
            </a:r>
          </a:p>
          <a:p>
            <a:r>
              <a:rPr lang="en-US" sz="4000" dirty="0"/>
              <a:t>God is great. 36:24-37:13</a:t>
            </a:r>
          </a:p>
          <a:p>
            <a:pPr lvl="1"/>
            <a:r>
              <a:rPr lang="en-US" sz="3600" dirty="0"/>
              <a:t>Man cannot know his works. 36:24-37:10</a:t>
            </a:r>
          </a:p>
          <a:p>
            <a:pPr lvl="1"/>
            <a:r>
              <a:rPr lang="en-US" sz="3600" dirty="0"/>
              <a:t>God uses these works for his own purposes. 37:11-13</a:t>
            </a:r>
          </a:p>
          <a:p>
            <a:r>
              <a:rPr lang="en-US" sz="4000" dirty="0"/>
              <a:t>Man is feeble. 37:14-24</a:t>
            </a:r>
          </a:p>
          <a:p>
            <a:pPr lvl="1"/>
            <a:r>
              <a:rPr lang="en-US" sz="3600" dirty="0"/>
              <a:t>Asks if Job understands God’s works. 37:14-18</a:t>
            </a:r>
          </a:p>
          <a:p>
            <a:pPr lvl="1"/>
            <a:r>
              <a:rPr lang="en-US" sz="3600" dirty="0"/>
              <a:t>Challenges Job to speak words worthy of God’s time. 37:19-24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761</Words>
  <Application>Microsoft Office PowerPoint</Application>
  <PresentationFormat>Widescreen</PresentationFormat>
  <Paragraphs>71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1_Office Theme</vt:lpstr>
      <vt:lpstr>Office Theme</vt:lpstr>
      <vt:lpstr>Tuesday Morning</vt:lpstr>
      <vt:lpstr>A Study Of Job Lesson 2 Tuesday Morning </vt:lpstr>
      <vt:lpstr>Elihu Speaks – Job 32-37</vt:lpstr>
      <vt:lpstr>Elibu Speaks – Job 32-37</vt:lpstr>
      <vt:lpstr>Elihu Speaks – Job 32-37</vt:lpstr>
      <vt:lpstr>Elihu Speaks – Job 32-37</vt:lpstr>
      <vt:lpstr>Elihu Speaks – Job 32-37</vt:lpstr>
      <vt:lpstr>Elihu Speaks – Job 32-37</vt:lpstr>
      <vt:lpstr>Elihu Speaks – Job 32-37</vt:lpstr>
      <vt:lpstr>Elihu Speaks – Job 32-37</vt:lpstr>
      <vt:lpstr>Elihu Speaks – Job 32-37</vt:lpstr>
      <vt:lpstr>Elihu Speaks – Job 32-37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Friday Morning</dc:title>
  <dc:creator>mgalloway2715@gmail.com</dc:creator>
  <cp:lastModifiedBy>David Bramhall</cp:lastModifiedBy>
  <cp:revision>15</cp:revision>
  <dcterms:created xsi:type="dcterms:W3CDTF">2022-02-22T21:32:17Z</dcterms:created>
  <dcterms:modified xsi:type="dcterms:W3CDTF">2022-08-25T23:45:46Z</dcterms:modified>
</cp:coreProperties>
</file>