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7" r:id="rId4"/>
    <p:sldId id="259" r:id="rId5"/>
    <p:sldId id="269" r:id="rId6"/>
    <p:sldId id="293" r:id="rId7"/>
    <p:sldId id="294" r:id="rId8"/>
    <p:sldId id="286" r:id="rId9"/>
    <p:sldId id="292" r:id="rId10"/>
    <p:sldId id="288" r:id="rId11"/>
    <p:sldId id="289" r:id="rId12"/>
    <p:sldId id="291" r:id="rId13"/>
    <p:sldId id="264" r:id="rId14"/>
    <p:sldId id="266" r:id="rId15"/>
    <p:sldId id="265" r:id="rId16"/>
    <p:sldId id="267" r:id="rId17"/>
    <p:sldId id="268" r:id="rId18"/>
    <p:sldId id="283" r:id="rId19"/>
    <p:sldId id="271" r:id="rId20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36" autoAdjust="0"/>
    <p:restoredTop sz="90653" autoAdjust="0"/>
  </p:normalViewPr>
  <p:slideViewPr>
    <p:cSldViewPr>
      <p:cViewPr varScale="1">
        <p:scale>
          <a:sx n="67" d="100"/>
          <a:sy n="67" d="100"/>
        </p:scale>
        <p:origin x="49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434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00C2EB85-DFFF-4545-BD8A-F512FEF48AB3}" type="datetimeFigureOut">
              <a:rPr lang="en-US" smtClean="0"/>
              <a:pPr/>
              <a:t>8/21/2022</a:t>
            </a:fld>
            <a:r>
              <a:rPr lang="en-US" dirty="0"/>
              <a:t>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8B10BF4-001E-42B2-BD59-52347F707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C65A733-45E8-4B25-8894-3AFBCD5D889F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04CA5F0-8EEB-452F-BB11-DAC619F33B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73288"/>
            <a:ext cx="6606117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429000"/>
            <a:ext cx="6604000" cy="1868488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8F94E-7C3B-403D-9C48-E0C6D10D9F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5731A-1FFA-4D88-9CE0-28DFC410C1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381000"/>
            <a:ext cx="22860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6685" y="381000"/>
            <a:ext cx="6656916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C9ABB-2299-400E-A3D6-74C194EBC8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8D7AC-E2F9-42F0-945F-B72CB786A0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76400"/>
            <a:ext cx="4470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76400"/>
            <a:ext cx="4470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4B64E-A947-413C-9D97-DDBDF02F2B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DED6D-84B6-4FA9-A7C4-463EF6C9B1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EDFE7-4B5B-4E34-B5D2-A1707DD768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B501D-51F5-4ADA-9DAE-0F2C6A07DD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C1EA-460E-4EB6-8FF4-EA65AE2949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39BDC-921D-4E19-9BDC-0FB50AB663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26685" y="381000"/>
            <a:ext cx="91461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764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04800" y="6326188"/>
            <a:ext cx="25400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1"/>
            <a:ext cx="38608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3600" y="6324601"/>
            <a:ext cx="2540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pPr>
              <a:defRPr/>
            </a:pPr>
            <a:fld id="{87612F2C-C68B-49C0-A2F9-5DF2AFB025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 spd="slow"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209800" y="1981201"/>
            <a:ext cx="7772400" cy="1920875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5400" dirty="0"/>
              <a:t>The Spiritual Man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1F8F94E-7C3B-403D-9C48-E0C6D10D9F9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248400" y="0"/>
            <a:ext cx="5715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u="sng" dirty="0">
                <a:solidFill>
                  <a:srgbClr val="FFFF00"/>
                </a:solidFill>
              </a:rPr>
              <a:t>What is true spirituality</a:t>
            </a:r>
            <a:r>
              <a:rPr lang="en-US" sz="4000" b="1" dirty="0">
                <a:solidFill>
                  <a:srgbClr val="FFFF00"/>
                </a:solidFill>
              </a:rPr>
              <a:t>? (Spirit)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400" dirty="0"/>
              <a:t>Thought system that puts GOD first.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dirty="0"/>
              <a:t>Matthew 22:37-40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dirty="0"/>
              <a:t>Matthew 6:33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33400" y="0"/>
            <a:ext cx="5334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u="sng" dirty="0">
                <a:solidFill>
                  <a:srgbClr val="FFFF00"/>
                </a:solidFill>
              </a:rPr>
              <a:t>What is the carnal man</a:t>
            </a:r>
            <a:r>
              <a:rPr lang="en-US" sz="4000" b="1" dirty="0">
                <a:solidFill>
                  <a:srgbClr val="FFFF00"/>
                </a:solidFill>
              </a:rPr>
              <a:t>? (Flesh)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b="1" dirty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400" dirty="0"/>
              <a:t>Thought system that puts SELF first.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dirty="0"/>
              <a:t>Ephesians 2:3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dirty="0"/>
              <a:t>Titus 1:12; 3:3;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dirty="0"/>
              <a:t>cf. 1 Peter 4:1-6</a:t>
            </a:r>
            <a:endParaRPr lang="en-US" sz="3200" dirty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524000" y="5410200"/>
            <a:ext cx="9144000" cy="1446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 cannot exist together. </a:t>
            </a:r>
          </a:p>
          <a:p>
            <a:pPr algn="ctr">
              <a:defRPr/>
            </a:pPr>
            <a:r>
              <a:rPr lang="en-US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Galatians 5:16-17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90900" y="2235993"/>
            <a:ext cx="4953000" cy="1938338"/>
          </a:xfrm>
          <a:prstGeom prst="rect">
            <a:avLst/>
          </a:prstGeom>
          <a:solidFill>
            <a:srgbClr val="00B0F0">
              <a:alpha val="70000"/>
            </a:srgbClr>
          </a:solidFill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Ø"/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 ?</a:t>
            </a:r>
          </a:p>
          <a:p>
            <a:pPr algn="ctr">
              <a:buFont typeface="Wingdings" pitchFamily="2" charset="2"/>
              <a:buChar char="Ø"/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Cain 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4B64E-A947-413C-9D97-DDBDF02F2B3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-0.22917 0.0032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58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7" grpId="0" animBg="1"/>
      <p:bldP spid="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381000"/>
            <a:ext cx="10287000" cy="2895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u="sng" dirty="0">
                <a:solidFill>
                  <a:srgbClr val="FFFF00"/>
                </a:solidFill>
              </a:rPr>
              <a:t>Spirituality Is A Choice</a:t>
            </a:r>
            <a:r>
              <a:rPr lang="en-US" sz="5400" dirty="0">
                <a:solidFill>
                  <a:srgbClr val="FFFF00"/>
                </a:solidFill>
              </a:rPr>
              <a:t>!</a:t>
            </a:r>
            <a:br>
              <a:rPr lang="en-US" sz="5400" dirty="0"/>
            </a:br>
            <a:br>
              <a:rPr lang="en-US" sz="5400" dirty="0"/>
            </a:br>
            <a:r>
              <a:rPr lang="en-US" dirty="0"/>
              <a:t>The spiritual person is a product of free will.</a:t>
            </a:r>
            <a:endParaRPr lang="en-US" sz="54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66900" y="3276600"/>
            <a:ext cx="84582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7200" dirty="0">
                <a:solidFill>
                  <a:srgbClr val="FFFF00"/>
                </a:solidFill>
              </a:rPr>
              <a:t>Romans 6:16-18, 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4734342"/>
            <a:ext cx="11049000" cy="2123658"/>
          </a:xfrm>
          <a:prstGeom prst="rect">
            <a:avLst/>
          </a:prstGeom>
          <a:solidFill>
            <a:srgbClr val="00B0F0">
              <a:alpha val="70000"/>
            </a:srgb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i="1" dirty="0">
                <a:solidFill>
                  <a:srgbClr val="002060"/>
                </a:solidFill>
              </a:rPr>
              <a:t>Romans 6:12-14 “Let not sin therefore reign in your mortal body, … For sin shall not have dominion over you…”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1F8F94E-7C3B-403D-9C48-E0C6D10D9F9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172200" y="762000"/>
            <a:ext cx="5334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>
                <a:solidFill>
                  <a:srgbClr val="FFFF00"/>
                </a:solidFill>
              </a:rPr>
              <a:t>Man is flesh</a:t>
            </a:r>
          </a:p>
          <a:p>
            <a:pPr lvl="1" eaLnBrk="1" hangingPunct="1">
              <a:defRPr/>
            </a:pPr>
            <a:r>
              <a:rPr lang="en-US" sz="3600" b="1" dirty="0">
                <a:solidFill>
                  <a:srgbClr val="002060"/>
                </a:solidFill>
              </a:rPr>
              <a:t>Made from the dust of the ground. (Genesis 2:7; Ecclesiastes. 12:7)</a:t>
            </a:r>
            <a:endParaRPr lang="en-US" sz="4400" b="1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endParaRPr lang="en-US" sz="3600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57200" y="838200"/>
            <a:ext cx="54102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>
                <a:solidFill>
                  <a:srgbClr val="FFFF00"/>
                </a:solidFill>
              </a:rPr>
              <a:t>Man is spirit</a:t>
            </a:r>
          </a:p>
          <a:p>
            <a:pPr lvl="1" eaLnBrk="1" hangingPunct="1">
              <a:defRPr/>
            </a:pPr>
            <a:r>
              <a:rPr lang="en-US" sz="3600" b="1" dirty="0">
                <a:solidFill>
                  <a:srgbClr val="002060"/>
                </a:solidFill>
              </a:rPr>
              <a:t>Made in the image of God. (Genesis 1:26)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-76200" y="4016277"/>
            <a:ext cx="12268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00"/>
                </a:highlight>
              </a:rPr>
              <a:t>Struggle to please God. 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00"/>
                </a:highlight>
              </a:rPr>
              <a:t>Romans 7:22-24; 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00"/>
                </a:highligh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00"/>
                </a:highlight>
              </a:rPr>
              <a:t>cf. 1 Corinthians 1-3; 2 Peter 1-2</a:t>
            </a:r>
          </a:p>
          <a:p>
            <a:pPr>
              <a:buFontTx/>
              <a:buChar char="•"/>
              <a:defRPr/>
            </a:pPr>
            <a:r>
              <a:rPr lang="en-US" sz="3600" b="1" dirty="0">
                <a:solidFill>
                  <a:schemeClr val="bg1"/>
                </a:solidFill>
                <a:highlight>
                  <a:srgbClr val="000000"/>
                </a:highlight>
              </a:rPr>
              <a:t>Cannot rule passions of the flesh UNLESS we will it to be so!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00"/>
                </a:highlight>
              </a:rPr>
              <a:t>Romans 6:16-19; 2 Corinthians 10:4-5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4B64E-A947-413C-9D97-DDBDF02F2B3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71825" y="3136612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Arial Narrow" pitchFamily="34" charset="0"/>
              </a:rPr>
              <a:t>“</a:t>
            </a:r>
            <a:r>
              <a:rPr lang="en-US" sz="4000" b="1" i="1" dirty="0">
                <a:solidFill>
                  <a:srgbClr val="002060"/>
                </a:solidFill>
                <a:latin typeface="Arial Narrow" pitchFamily="34" charset="0"/>
              </a:rPr>
              <a:t>Very good..” Genesis 1:31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1126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5400" dirty="0"/>
              <a:t>Am I A Carnal Man?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/>
              <a:t>Wisdom of the world.</a:t>
            </a:r>
          </a:p>
          <a:p>
            <a:pPr lvl="1" eaLnBrk="1" hangingPunct="1">
              <a:defRPr/>
            </a:pPr>
            <a:r>
              <a:rPr lang="en-US" sz="4800" b="1" dirty="0"/>
              <a:t>Foolish (1 Corinthians 3:19); Seductive  (1 John 2:15-17) </a:t>
            </a:r>
          </a:p>
          <a:p>
            <a:pPr lvl="1" eaLnBrk="1" hangingPunct="1">
              <a:defRPr/>
            </a:pPr>
            <a:r>
              <a:rPr lang="en-US" sz="4800" b="1" dirty="0"/>
              <a:t>Prodigal son. (Luke 15)</a:t>
            </a:r>
          </a:p>
          <a:p>
            <a:pPr lvl="2" eaLnBrk="1" hangingPunct="1">
              <a:defRPr/>
            </a:pPr>
            <a:r>
              <a:rPr lang="en-US" sz="4400" b="1" dirty="0"/>
              <a:t>Worldly pleasure an illusion.</a:t>
            </a:r>
          </a:p>
          <a:p>
            <a:pPr lvl="1" eaLnBrk="1" hangingPunct="1">
              <a:defRPr/>
            </a:pP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Am I A Carnal Man?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/>
              <a:t>Carnal man deluded!</a:t>
            </a:r>
          </a:p>
          <a:p>
            <a:pPr lvl="1" eaLnBrk="1" hangingPunct="1">
              <a:defRPr/>
            </a:pPr>
            <a:r>
              <a:rPr lang="en-US" sz="3600" b="1" dirty="0"/>
              <a:t>Seared conscience. 1 Timothy 4:2</a:t>
            </a:r>
          </a:p>
          <a:p>
            <a:pPr lvl="1" eaLnBrk="1" hangingPunct="1">
              <a:defRPr/>
            </a:pPr>
            <a:r>
              <a:rPr lang="en-US" sz="3600" b="1" dirty="0"/>
              <a:t>Past feeling. Ephesians 4:17-19</a:t>
            </a:r>
          </a:p>
          <a:p>
            <a:pPr lvl="1" eaLnBrk="1" hangingPunct="1">
              <a:defRPr/>
            </a:pPr>
            <a:r>
              <a:rPr lang="en-US" sz="3600" b="1" dirty="0"/>
              <a:t>Dead in trespasses. Ephesians 2:1</a:t>
            </a:r>
          </a:p>
          <a:p>
            <a:pPr lvl="1" eaLnBrk="1" hangingPunct="1">
              <a:defRPr/>
            </a:pPr>
            <a:r>
              <a:rPr lang="en-US" sz="3600" b="1" dirty="0"/>
              <a:t>Heart darkened. Romans 1:21</a:t>
            </a:r>
          </a:p>
          <a:p>
            <a:pPr lvl="1" eaLnBrk="1" hangingPunct="1">
              <a:defRPr/>
            </a:pPr>
            <a:r>
              <a:rPr lang="en-US" sz="3600" b="1" dirty="0"/>
              <a:t>Body dishonored. Romans 1:24; </a:t>
            </a:r>
            <a:br>
              <a:rPr lang="en-US" sz="3600" b="1" dirty="0"/>
            </a:br>
            <a:r>
              <a:rPr lang="en-US" sz="3600" b="1" dirty="0"/>
              <a:t>1 Corinthians 6:13,18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152400"/>
            <a:ext cx="8229600" cy="1143000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Am I A Spiritual Man?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106680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/>
              <a:t>Wisdom of God. 1 Corinthians 1:24 (Salvation)</a:t>
            </a:r>
          </a:p>
          <a:p>
            <a:pPr lvl="1" eaLnBrk="1" hangingPunct="1">
              <a:defRPr/>
            </a:pPr>
            <a:r>
              <a:rPr lang="en-US" sz="4000" b="1" dirty="0"/>
              <a:t>No longer in turmoil. </a:t>
            </a:r>
            <a:br>
              <a:rPr lang="en-US" sz="4000" b="1" dirty="0"/>
            </a:br>
            <a:r>
              <a:rPr lang="en-US" sz="4000" b="1" dirty="0"/>
              <a:t>Cf. Romans 7:24-25</a:t>
            </a:r>
          </a:p>
          <a:p>
            <a:pPr lvl="1" eaLnBrk="1" hangingPunct="1">
              <a:defRPr/>
            </a:pPr>
            <a:r>
              <a:rPr lang="en-US" sz="4000" b="1" dirty="0"/>
              <a:t>Prodigal Son.  </a:t>
            </a:r>
            <a:r>
              <a:rPr lang="en-US" sz="4000" b="1" i="1" dirty="0"/>
              <a:t>Cf. Luke 15 “came to himself”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0"/>
            <a:ext cx="8229600" cy="914400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Am I A Spiritual Man?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10439400" cy="5867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400" b="1" dirty="0"/>
              <a:t>Spiritual man is wise!</a:t>
            </a:r>
            <a:r>
              <a:rPr lang="en-US" sz="400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b="1" dirty="0"/>
              <a:t>Humble. Philippians 2:5-8; Galatians 2:20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b="1" dirty="0"/>
              <a:t>Transformed. Romans 12:1-2; Ephesians 4:24ff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b="1" dirty="0"/>
              <a:t>Persuaded by evidence. John 20:30-31; 6:44-45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b="1" dirty="0"/>
              <a:t>Applies absolute standard to every thought, word &amp; deed. 1 Peter 1:13-16;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600" b="1" dirty="0"/>
              <a:t>Be Sober / Of sound mind. 1 Thessalonians 5:6,8; 2 Timothy 4:5; Titus 2:1-8,12; </a:t>
            </a:r>
            <a:br>
              <a:rPr lang="en-US" sz="3600" b="1" dirty="0"/>
            </a:br>
            <a:r>
              <a:rPr lang="en-US" sz="3600" b="1" dirty="0"/>
              <a:t>1 Peter 4:7; 5:8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0"/>
            <a:ext cx="8229600" cy="914400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Am I A Spiritual Man?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990600"/>
            <a:ext cx="10744200" cy="5867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/>
              <a:t>Spiritual man is wise!</a:t>
            </a:r>
            <a:r>
              <a:rPr lang="en-US" sz="4000" dirty="0"/>
              <a:t> </a:t>
            </a:r>
          </a:p>
          <a:p>
            <a:pPr lvl="1" eaLnBrk="1" hangingPunct="1">
              <a:defRPr/>
            </a:pPr>
            <a:r>
              <a:rPr lang="en-US" sz="3600" b="1" dirty="0"/>
              <a:t>Becomes instrument of righteousness. </a:t>
            </a:r>
            <a:br>
              <a:rPr lang="en-US" sz="3600" b="1" dirty="0"/>
            </a:br>
            <a:r>
              <a:rPr lang="en-US" sz="3600" b="1" dirty="0"/>
              <a:t>Romans 6:12-13</a:t>
            </a:r>
          </a:p>
          <a:p>
            <a:pPr lvl="1" eaLnBrk="1" hangingPunct="1">
              <a:defRPr/>
            </a:pPr>
            <a:r>
              <a:rPr lang="en-US" sz="3600" b="1" dirty="0"/>
              <a:t>Goal to magnify Christ. Philippians 1:20</a:t>
            </a:r>
          </a:p>
          <a:p>
            <a:pPr lvl="1" eaLnBrk="1" hangingPunct="1">
              <a:defRPr/>
            </a:pPr>
            <a:r>
              <a:rPr lang="en-US" sz="3600" b="1" dirty="0"/>
              <a:t>Reflects the image of Christ. Colossians 3:1-10</a:t>
            </a:r>
          </a:p>
          <a:p>
            <a:pPr lvl="1" eaLnBrk="1" hangingPunct="1">
              <a:defRPr/>
            </a:pPr>
            <a:r>
              <a:rPr lang="en-US" sz="3600" b="1" dirty="0"/>
              <a:t>Willing to suffer in order to glorify. </a:t>
            </a:r>
            <a:br>
              <a:rPr lang="en-US" sz="3600" b="1" dirty="0"/>
            </a:br>
            <a:r>
              <a:rPr lang="en-US" sz="3600" b="1" dirty="0"/>
              <a:t>2 Corinthians 4:11,13; 1 Peter 4:16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942" y="230186"/>
            <a:ext cx="9146116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/>
              <a:t>Two Men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6324599" y="1447800"/>
            <a:ext cx="4648201" cy="51800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002060"/>
                </a:solidFill>
              </a:rPr>
              <a:t>Outer Man</a:t>
            </a:r>
          </a:p>
          <a:p>
            <a:pPr lvl="1">
              <a:defRPr/>
            </a:pPr>
            <a:r>
              <a:rPr lang="en-US" sz="3600" b="1" dirty="0">
                <a:solidFill>
                  <a:srgbClr val="002060"/>
                </a:solidFill>
              </a:rPr>
              <a:t>Flesh</a:t>
            </a:r>
          </a:p>
          <a:p>
            <a:pPr lvl="1">
              <a:defRPr/>
            </a:pPr>
            <a:r>
              <a:rPr lang="en-US" sz="3600" b="1" dirty="0">
                <a:solidFill>
                  <a:srgbClr val="002060"/>
                </a:solidFill>
              </a:rPr>
              <a:t>Natural Man</a:t>
            </a:r>
          </a:p>
          <a:p>
            <a:pPr lvl="1">
              <a:defRPr/>
            </a:pPr>
            <a:r>
              <a:rPr lang="en-US" sz="3600" b="1" dirty="0">
                <a:solidFill>
                  <a:srgbClr val="002060"/>
                </a:solidFill>
              </a:rPr>
              <a:t>Carnal</a:t>
            </a:r>
          </a:p>
          <a:p>
            <a:pPr lvl="1">
              <a:defRPr/>
            </a:pPr>
            <a:r>
              <a:rPr lang="en-US" sz="3600" b="1" dirty="0">
                <a:solidFill>
                  <a:srgbClr val="002060"/>
                </a:solidFill>
              </a:rPr>
              <a:t>Worldly</a:t>
            </a:r>
          </a:p>
          <a:p>
            <a:pPr>
              <a:defRPr/>
            </a:pPr>
            <a:r>
              <a:rPr lang="en-US" sz="3600" b="1" dirty="0">
                <a:solidFill>
                  <a:srgbClr val="002060"/>
                </a:solidFill>
              </a:rPr>
              <a:t> Worldly </a:t>
            </a:r>
          </a:p>
          <a:p>
            <a:pPr>
              <a:defRPr/>
            </a:pPr>
            <a:r>
              <a:rPr lang="en-US" sz="3600" b="1" dirty="0">
                <a:solidFill>
                  <a:srgbClr val="002060"/>
                </a:solidFill>
              </a:rPr>
              <a:t>(1 John 2:15)</a:t>
            </a:r>
          </a:p>
          <a:p>
            <a:pPr lvl="1">
              <a:defRPr/>
            </a:pPr>
            <a:endParaRPr lang="en-US" sz="2800" dirty="0"/>
          </a:p>
        </p:txBody>
      </p:sp>
      <p:sp>
        <p:nvSpPr>
          <p:cNvPr id="4" name="Oval 3"/>
          <p:cNvSpPr/>
          <p:nvPr/>
        </p:nvSpPr>
        <p:spPr bwMode="auto">
          <a:xfrm>
            <a:off x="914400" y="1524000"/>
            <a:ext cx="4724400" cy="518001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002060"/>
                </a:solidFill>
              </a:rPr>
              <a:t>Inner Man</a:t>
            </a:r>
          </a:p>
          <a:p>
            <a:pPr lvl="1">
              <a:defRPr/>
            </a:pPr>
            <a:r>
              <a:rPr lang="en-US" sz="3600" b="1" dirty="0">
                <a:solidFill>
                  <a:srgbClr val="002060"/>
                </a:solidFill>
              </a:rPr>
              <a:t>Spirit</a:t>
            </a:r>
          </a:p>
          <a:p>
            <a:pPr lvl="1">
              <a:defRPr/>
            </a:pPr>
            <a:r>
              <a:rPr lang="en-US" sz="3600" b="1" dirty="0">
                <a:solidFill>
                  <a:srgbClr val="002060"/>
                </a:solidFill>
              </a:rPr>
              <a:t>Spiritual Man</a:t>
            </a:r>
          </a:p>
          <a:p>
            <a:pPr>
              <a:defRPr/>
            </a:pPr>
            <a:endParaRPr lang="en-US" sz="36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sz="3600" b="1" dirty="0">
                <a:solidFill>
                  <a:srgbClr val="002060"/>
                </a:solidFill>
              </a:rPr>
              <a:t>To Rule 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(Romans 6:1-14)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17 0.00023 L 0.44583 -0.00533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50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61042" y="457200"/>
            <a:ext cx="9146116" cy="1143000"/>
          </a:xfrm>
          <a:noFill/>
        </p:spPr>
        <p:txBody>
          <a:bodyPr/>
          <a:lstStyle/>
          <a:p>
            <a:pPr algn="ctr" eaLnBrk="1" hangingPunct="1">
              <a:defRPr/>
            </a:pPr>
            <a:r>
              <a:rPr lang="en-US" sz="5400" dirty="0"/>
              <a:t>Rewards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110490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4000" dirty="0"/>
              <a:t>The hardships of the natural man are a </a:t>
            </a:r>
            <a:r>
              <a:rPr lang="en-US" sz="5400" b="1" dirty="0"/>
              <a:t>waste.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4000" dirty="0"/>
              <a:t>The sufferings of the spiritual man are a </a:t>
            </a:r>
            <a:r>
              <a:rPr lang="en-US" sz="5400" b="1" dirty="0"/>
              <a:t>glory.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5400" b="1" u="sng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5400" b="1" u="sng" dirty="0"/>
              <a:t>Hope &amp; Peace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5400" dirty="0"/>
              <a:t>2 Corinthians 4:7ff, 16 - 5:1;  </a:t>
            </a:r>
            <a:br>
              <a:rPr lang="en-US" sz="5400" dirty="0"/>
            </a:br>
            <a:r>
              <a:rPr lang="en-US" sz="5400" dirty="0"/>
              <a:t>2 Timothy 4:6-8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The Spiritual Man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1"/>
            <a:ext cx="1059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i="1" dirty="0"/>
              <a:t>Galatians 6:1 “Brethren, even if a man be overtaken in any trespass, </a:t>
            </a:r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who are spiritual</a:t>
            </a:r>
            <a:r>
              <a:rPr lang="en-US" sz="4000" i="1" dirty="0"/>
              <a:t>, restore such a one in a spirit of gentleness; looking to thyself, lest thou also be tempted.”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The Spiritual Man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1"/>
            <a:ext cx="10515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i="1" dirty="0"/>
              <a:t>1 Corinthians 2:14-15 “Now the </a:t>
            </a:r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man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err="1"/>
              <a:t>receiveth</a:t>
            </a:r>
            <a:r>
              <a:rPr lang="en-US" sz="4000" i="1" dirty="0"/>
              <a:t> not the things of the Spirit of God: for they are foolishness unto him; and he cannot know them, because they are spiritually judged. But </a:t>
            </a:r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is spiritual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err="1"/>
              <a:t>judgeth</a:t>
            </a:r>
            <a:r>
              <a:rPr lang="en-US" sz="4000" i="1" dirty="0"/>
              <a:t> all things, and he himself is judged of no man.”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The Spiritual Man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0820400" cy="5105400"/>
          </a:xfrm>
        </p:spPr>
        <p:txBody>
          <a:bodyPr>
            <a:normAutofit fontScale="92500"/>
          </a:bodyPr>
          <a:lstStyle/>
          <a:p>
            <a:pPr eaLnBrk="1" hangingPunct="1">
              <a:buNone/>
              <a:defRPr/>
            </a:pPr>
            <a:r>
              <a:rPr lang="en-US" sz="4400" i="1" dirty="0"/>
              <a:t>1 Corinthians 3:1 “And I, brethren, could not speak unto you as unto 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</a:t>
            </a:r>
            <a:r>
              <a:rPr lang="en-US" sz="4400" i="1" dirty="0"/>
              <a:t>, but as unto </a:t>
            </a:r>
            <a:r>
              <a:rPr lang="en-US" sz="4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carnal</a:t>
            </a:r>
            <a:r>
              <a:rPr lang="en-US" sz="4400" i="1" dirty="0"/>
              <a:t>, as unto babes in Christ. I fed you with milk, not with meat; for ye were not yet able (to bear it): nay, not even now are ye able; for ye are yet carnal: for whereas there is among you jealousy and strife, are ye not </a:t>
            </a:r>
            <a:r>
              <a:rPr lang="en-US" sz="4400" b="1" i="1" dirty="0"/>
              <a:t>carnal</a:t>
            </a:r>
            <a:r>
              <a:rPr lang="en-US" sz="4400" i="1" dirty="0"/>
              <a:t>, and do ye not walk after the manner of men?”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57400" y="184150"/>
            <a:ext cx="8305800" cy="944563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The Spiritual Man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73438" y="1576389"/>
            <a:ext cx="10363200" cy="3581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sz="3600" i="1" dirty="0"/>
              <a:t>Romans 8:6-7 “For to be </a:t>
            </a:r>
            <a:r>
              <a:rPr lang="en-US" sz="3600" b="1" i="1" dirty="0">
                <a:solidFill>
                  <a:srgbClr val="FFFF00"/>
                </a:solidFill>
              </a:rPr>
              <a:t>carnally minded</a:t>
            </a:r>
            <a:r>
              <a:rPr lang="en-US" sz="3600" i="1" dirty="0"/>
              <a:t> is death; but to be </a:t>
            </a:r>
            <a:r>
              <a:rPr lang="en-US" sz="3600" b="1" i="1" dirty="0">
                <a:solidFill>
                  <a:srgbClr val="FFFF00"/>
                </a:solidFill>
              </a:rPr>
              <a:t>spiritually minded</a:t>
            </a:r>
            <a:r>
              <a:rPr lang="en-US" sz="3600" i="1" dirty="0"/>
              <a:t> is life and peace. Because the </a:t>
            </a:r>
            <a:r>
              <a:rPr lang="en-US" sz="3600" b="1" i="1" dirty="0">
                <a:solidFill>
                  <a:srgbClr val="FFFF00"/>
                </a:solidFill>
              </a:rPr>
              <a:t>carnal mind</a:t>
            </a:r>
            <a:r>
              <a:rPr lang="en-US" sz="3600" i="1" dirty="0"/>
              <a:t> is enmity against God: for it is not subject to the law of God, neither indeed can be.” KJV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524000" y="5546726"/>
            <a:ext cx="9144000" cy="13112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be spiritually minded is truly a 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matter of life and death!</a:t>
            </a:r>
          </a:p>
        </p:txBody>
      </p:sp>
      <p:sp>
        <p:nvSpPr>
          <p:cNvPr id="22535" name="AutoShape 7"/>
          <p:cNvSpPr>
            <a:spLocks/>
          </p:cNvSpPr>
          <p:nvPr/>
        </p:nvSpPr>
        <p:spPr bwMode="auto">
          <a:xfrm>
            <a:off x="6709719" y="1087427"/>
            <a:ext cx="3547762" cy="762000"/>
          </a:xfrm>
          <a:prstGeom prst="borderCallout2">
            <a:avLst>
              <a:gd name="adj1" fmla="val 15000"/>
              <a:gd name="adj2" fmla="val -2630"/>
              <a:gd name="adj3" fmla="val 15000"/>
              <a:gd name="adj4" fmla="val -8444"/>
              <a:gd name="adj5" fmla="val 152083"/>
              <a:gd name="adj6" fmla="val -8716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/>
              <a:t>Mind of the flesh (ASV)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V="1">
            <a:off x="5943601" y="1897061"/>
            <a:ext cx="2131540" cy="1531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6477000" y="2616980"/>
            <a:ext cx="3780481" cy="685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1" lang="en-US" sz="2400">
              <a:latin typeface="Tahoma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9125808" y="2133600"/>
            <a:ext cx="2053968" cy="685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1" lang="en-US" sz="2400">
              <a:latin typeface="Tahom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  <p:bldP spid="22535" grpId="0" animBg="1"/>
      <p:bldP spid="22537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81000"/>
            <a:ext cx="7772400" cy="1143000"/>
          </a:xfrm>
        </p:spPr>
        <p:txBody>
          <a:bodyPr/>
          <a:lstStyle/>
          <a:p>
            <a:r>
              <a:rPr lang="en-US" sz="4000" dirty="0"/>
              <a:t>The Spiritual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10668000" cy="4648200"/>
          </a:xfrm>
        </p:spPr>
        <p:txBody>
          <a:bodyPr/>
          <a:lstStyle/>
          <a:p>
            <a:pPr>
              <a:buNone/>
            </a:pPr>
            <a:r>
              <a:rPr lang="en-US" sz="4000" i="1" dirty="0" err="1"/>
              <a:t>Pneumatikos</a:t>
            </a:r>
            <a:r>
              <a:rPr lang="en-US" sz="4000" i="1" dirty="0"/>
              <a:t>:</a:t>
            </a:r>
            <a:endParaRPr lang="en-US" sz="4000" dirty="0"/>
          </a:p>
          <a:p>
            <a:pPr>
              <a:buNone/>
            </a:pPr>
            <a:r>
              <a:rPr lang="en-US" sz="4000" dirty="0"/>
              <a:t>a.	When used of Persons.... “One who is filled with and governed by the Spirit of God” </a:t>
            </a:r>
            <a:br>
              <a:rPr lang="en-US" sz="4000" dirty="0"/>
            </a:br>
            <a:r>
              <a:rPr lang="en-US" sz="3600" dirty="0"/>
              <a:t>(Thayer 523).  </a:t>
            </a:r>
            <a:endParaRPr lang="en-US" sz="4000" dirty="0"/>
          </a:p>
          <a:p>
            <a:pPr>
              <a:buNone/>
            </a:pPr>
            <a:r>
              <a:rPr lang="en-US" sz="4000" dirty="0"/>
              <a:t>b.	Vine says simply that “men in Christ who walk so as to please God are... ‘spiritual’” (1088).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A29C3-D865-48D9-B7D9-E6B4178834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5000" y="0"/>
            <a:ext cx="8305800" cy="141763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solidFill>
                  <a:srgbClr val="FFFF00"/>
                </a:solidFill>
              </a:rPr>
              <a:t>Natural Man VS. Spiritual Man</a:t>
            </a:r>
            <a:br>
              <a:rPr lang="en-US" sz="4000" dirty="0">
                <a:solidFill>
                  <a:srgbClr val="FFFF00"/>
                </a:solidFill>
              </a:rPr>
            </a:br>
            <a:r>
              <a:rPr lang="en-US" sz="4000" dirty="0">
                <a:solidFill>
                  <a:srgbClr val="FFFF00"/>
                </a:solidFill>
              </a:rPr>
              <a:t>1 Cor. 2:14-15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11506200" cy="54102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4000" b="1" dirty="0"/>
              <a:t>Natural man-</a:t>
            </a:r>
            <a:r>
              <a:rPr lang="en-US" sz="4000" dirty="0"/>
              <a:t> One who has confidence in the flesh (human wisdom). 1 Corinthians 1:12-13, 18ff; 2:3-5; 3:3-4</a:t>
            </a:r>
          </a:p>
          <a:p>
            <a:pPr lvl="1" eaLnBrk="1" hangingPunct="1">
              <a:defRPr/>
            </a:pPr>
            <a:r>
              <a:rPr lang="en-US" sz="3600" dirty="0"/>
              <a:t>Glorifies self; jealousy, strife, contention.</a:t>
            </a:r>
            <a:br>
              <a:rPr lang="en-US" sz="3600" dirty="0"/>
            </a:br>
            <a:r>
              <a:rPr lang="en-US" sz="3600" dirty="0"/>
              <a:t>(cf. James 3:14-16)</a:t>
            </a:r>
          </a:p>
          <a:p>
            <a:pPr eaLnBrk="1" hangingPunct="1">
              <a:defRPr/>
            </a:pPr>
            <a:r>
              <a:rPr lang="en-US" sz="4000" b="1" dirty="0"/>
              <a:t>Spiritual man- </a:t>
            </a:r>
            <a:r>
              <a:rPr lang="en-US" sz="4000" dirty="0"/>
              <a:t>One who has confidence in God. Titus 3:5</a:t>
            </a:r>
          </a:p>
          <a:p>
            <a:pPr lvl="1" eaLnBrk="1" hangingPunct="1">
              <a:defRPr/>
            </a:pPr>
            <a:r>
              <a:rPr lang="en-US" sz="3600" dirty="0"/>
              <a:t>Glorifies God; humility. (Philippians 2:5-8) </a:t>
            </a:r>
          </a:p>
          <a:p>
            <a:pPr lvl="1" eaLnBrk="1" hangingPunct="1">
              <a:defRPr/>
            </a:pPr>
            <a:r>
              <a:rPr lang="en-US" sz="3600" dirty="0"/>
              <a:t>No confidence in the flesh. (Philippians 3:1-15)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dirty="0"/>
              <a:t>Temptation of Eve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1600200"/>
            <a:ext cx="56896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3:1-6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i="1" dirty="0"/>
              <a:t>“And when the woman saw… </a:t>
            </a:r>
          </a:p>
          <a:p>
            <a:pPr marL="0" indent="0" eaLnBrk="1" hangingPunct="1">
              <a:buNone/>
              <a:defRPr/>
            </a:pPr>
            <a:r>
              <a:rPr lang="en-US" sz="3600" i="1" dirty="0"/>
              <a:t>that the tree was good for food, and that it was a delight to the eyes, and that the tree was to be desired to make one wise,”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76400"/>
            <a:ext cx="56896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i="1" dirty="0">
                <a:solidFill>
                  <a:srgbClr val="FFFF00"/>
                </a:solidFill>
              </a:rPr>
              <a:t>1 John 2:15ff</a:t>
            </a:r>
          </a:p>
          <a:p>
            <a:pPr marL="457200" lvl="1" indent="0" eaLnBrk="1" hangingPunct="1">
              <a:buNone/>
              <a:defRPr/>
            </a:pPr>
            <a:r>
              <a:rPr lang="en-US" sz="3600" i="1" dirty="0"/>
              <a:t>“the lust of the flesh and</a:t>
            </a:r>
          </a:p>
          <a:p>
            <a:pPr marL="457200" lvl="1" indent="0" eaLnBrk="1" hangingPunct="1">
              <a:buNone/>
              <a:defRPr/>
            </a:pPr>
            <a:r>
              <a:rPr lang="en-US" sz="3600" i="1" dirty="0"/>
              <a:t> the lust of the eyes and </a:t>
            </a:r>
          </a:p>
          <a:p>
            <a:pPr marL="457200" lvl="1" indent="0" eaLnBrk="1" hangingPunct="1">
              <a:buNone/>
              <a:defRPr/>
            </a:pPr>
            <a:r>
              <a:rPr lang="en-US" sz="3600" i="1" dirty="0"/>
              <a:t>the vain glory of life,”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3352801"/>
            <a:ext cx="8763000" cy="830263"/>
          </a:xfrm>
          <a:prstGeom prst="rect">
            <a:avLst/>
          </a:prstGeom>
          <a:solidFill>
            <a:schemeClr val="accent1">
              <a:lumMod val="60000"/>
              <a:lumOff val="40000"/>
              <a:alpha val="7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ruled??? Spirit or Flesh???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4B64E-A947-413C-9D97-DDBDF02F2B3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dirty="0"/>
              <a:t>Temptation of Cain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5486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4:5-8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i="1" dirty="0"/>
              <a:t>“And Cain was very wroth, and his countenance fell.”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i="1" dirty="0"/>
          </a:p>
          <a:p>
            <a:pPr marL="0" indent="0" eaLnBrk="1" hangingPunct="1">
              <a:buNone/>
              <a:defRPr/>
            </a:pPr>
            <a:r>
              <a:rPr lang="en-US" sz="3600" i="1" dirty="0"/>
              <a:t>“…Cain rose up against Abel his brother, and slew him.”</a:t>
            </a:r>
          </a:p>
          <a:p>
            <a:pPr marL="0" indent="0" eaLnBrk="1" hangingPunct="1">
              <a:buNone/>
              <a:defRPr/>
            </a:pPr>
            <a:r>
              <a:rPr lang="en-US" sz="3600" i="1" dirty="0"/>
              <a:t> “…I know not…”</a:t>
            </a:r>
          </a:p>
          <a:p>
            <a:pPr eaLnBrk="1" hangingPunct="1">
              <a:defRPr/>
            </a:pP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867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i="1" dirty="0">
                <a:solidFill>
                  <a:srgbClr val="FFFF00"/>
                </a:solidFill>
              </a:rPr>
              <a:t>Genesis 4:7</a:t>
            </a:r>
            <a:endParaRPr lang="en-US" sz="3600" i="1" dirty="0"/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3600" i="1" dirty="0"/>
              <a:t>“If thou doest well, shall it not be lifted up? and if thou doest not well, sin </a:t>
            </a:r>
            <a:r>
              <a:rPr lang="en-US" sz="3600" i="1" dirty="0" err="1"/>
              <a:t>coucheth</a:t>
            </a:r>
            <a:r>
              <a:rPr lang="en-US" sz="3600" i="1" dirty="0"/>
              <a:t> at the door: and unto thee shall be its desire, </a:t>
            </a:r>
            <a:r>
              <a:rPr lang="en-US" sz="3600" i="1" u="sng" dirty="0"/>
              <a:t>but do thou rule over it</a:t>
            </a:r>
            <a:r>
              <a:rPr lang="en-US" sz="3600" i="1" dirty="0"/>
              <a:t>.”</a:t>
            </a:r>
            <a:endParaRPr lang="en-US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3352801"/>
            <a:ext cx="8763000" cy="830263"/>
          </a:xfrm>
          <a:prstGeom prst="rect">
            <a:avLst/>
          </a:prstGeom>
          <a:solidFill>
            <a:schemeClr val="accent1">
              <a:lumMod val="60000"/>
              <a:lumOff val="40000"/>
              <a:alpha val="7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ruled??? Spirit or Flesh???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4B64E-A947-413C-9D97-DDBDF02F2B3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heme31">
  <a:themeElements>
    <a:clrScheme name="Default Desig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Custom 1">
      <a:majorFont>
        <a:latin typeface="Times New Roman MT Extra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2060"/>
            </a:solidFill>
            <a:latin typeface="Arial Narrow" pitchFamily="34" charset="0"/>
          </a:defRPr>
        </a:defPPr>
      </a:lstStyle>
    </a:txDef>
  </a:objectDefaults>
  <a:extraClrSchemeLst>
    <a:extraClrScheme>
      <a:clrScheme name="Default Desig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Theme31</Template>
  <TotalTime>14461</TotalTime>
  <Words>1062</Words>
  <Application>Microsoft Office PowerPoint</Application>
  <PresentationFormat>Widescreen</PresentationFormat>
  <Paragraphs>132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Narrow</vt:lpstr>
      <vt:lpstr>Calibri</vt:lpstr>
      <vt:lpstr>Garamond</vt:lpstr>
      <vt:lpstr>Tahoma</vt:lpstr>
      <vt:lpstr>Times New Roman</vt:lpstr>
      <vt:lpstr>Times New Roman MT Extra Bold</vt:lpstr>
      <vt:lpstr>Wingdings</vt:lpstr>
      <vt:lpstr>Theme31</vt:lpstr>
      <vt:lpstr>The Spiritual Man</vt:lpstr>
      <vt:lpstr>The Spiritual Man</vt:lpstr>
      <vt:lpstr>The Spiritual Man</vt:lpstr>
      <vt:lpstr>The Spiritual Man</vt:lpstr>
      <vt:lpstr>The Spiritual Man</vt:lpstr>
      <vt:lpstr>The Spiritual Man</vt:lpstr>
      <vt:lpstr>Natural Man VS. Spiritual Man 1 Cor. 2:14-15</vt:lpstr>
      <vt:lpstr>Temptation of Eve</vt:lpstr>
      <vt:lpstr>Temptation of Cain</vt:lpstr>
      <vt:lpstr>PowerPoint Presentation</vt:lpstr>
      <vt:lpstr>Spirituality Is A Choice!  The spiritual person is a product of free will.</vt:lpstr>
      <vt:lpstr>PowerPoint Presentation</vt:lpstr>
      <vt:lpstr>Am I A Carnal Man?</vt:lpstr>
      <vt:lpstr>Am I A Carnal Man?</vt:lpstr>
      <vt:lpstr>Am I A Spiritual Man?</vt:lpstr>
      <vt:lpstr>Am I A Spiritual Man?</vt:lpstr>
      <vt:lpstr>Am I A Spiritual Man?</vt:lpstr>
      <vt:lpstr>Two Men</vt:lpstr>
      <vt:lpstr>Rewards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Spiritual Man</dc:title>
  <dc:creator>Micky D. Galloway</dc:creator>
  <cp:lastModifiedBy>mgalloway2715@gmail.com</cp:lastModifiedBy>
  <cp:revision>81</cp:revision>
  <cp:lastPrinted>2022-05-05T13:51:25Z</cp:lastPrinted>
  <dcterms:created xsi:type="dcterms:W3CDTF">2005-05-09T15:52:39Z</dcterms:created>
  <dcterms:modified xsi:type="dcterms:W3CDTF">2022-08-22T11:31:20Z</dcterms:modified>
</cp:coreProperties>
</file>