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56" r:id="rId3"/>
    <p:sldId id="257" r:id="rId4"/>
    <p:sldId id="266" r:id="rId5"/>
    <p:sldId id="258" r:id="rId6"/>
    <p:sldId id="259" r:id="rId7"/>
    <p:sldId id="260" r:id="rId8"/>
    <p:sldId id="261" r:id="rId9"/>
    <p:sldId id="262" r:id="rId10"/>
    <p:sldId id="267" r:id="rId11"/>
    <p:sldId id="263" r:id="rId12"/>
    <p:sldId id="265" r:id="rId13"/>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83" autoAdjust="0"/>
  </p:normalViewPr>
  <p:slideViewPr>
    <p:cSldViewPr>
      <p:cViewPr varScale="1">
        <p:scale>
          <a:sx n="63" d="100"/>
          <a:sy n="63" d="100"/>
        </p:scale>
        <p:origin x="780" y="5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24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A6A6429-23B2-4426-9CB9-18F269FAB019}"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65DEC-E493-4BE7-AFAA-67DD0D6D0BA8}"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67C4E0-5F86-499A-ADF3-A5D0A78592A7}"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03662-2CCC-4BC4-A73D-F68A8C978A35}"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5EEB9-9C56-4014-85D7-5C7E0DDC1ED4}"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24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240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BB270-398C-4239-97BB-98865E9D1483}"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3DFA98-232C-47C8-AF96-475463A924BD}"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4FC42A-D519-48C6-809B-7EFBC6101710}"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D9740E-0A3D-465D-8048-800FD18441DD}"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7D7B4-B19C-4D47-A498-556B1659974D}"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C4A2F76-EFF6-4163-8E47-7D4D2404A225}"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24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24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240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24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37A6D494-069A-421D-875D-B78BA45D63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Grace Appeared Teaching </a:t>
            </a:r>
          </a:p>
        </p:txBody>
      </p:sp>
      <p:sp>
        <p:nvSpPr>
          <p:cNvPr id="3" name="Subtitle 2"/>
          <p:cNvSpPr>
            <a:spLocks noGrp="1"/>
          </p:cNvSpPr>
          <p:nvPr>
            <p:ph type="subTitle" idx="1"/>
          </p:nvPr>
        </p:nvSpPr>
        <p:spPr/>
        <p:txBody>
          <a:bodyPr>
            <a:normAutofit/>
          </a:bodyPr>
          <a:lstStyle/>
          <a:p>
            <a:r>
              <a:rPr lang="en-US" sz="3200" dirty="0"/>
              <a:t>Titus 2:11</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533400" y="1143000"/>
            <a:ext cx="11125200" cy="5334000"/>
          </a:xfrm>
        </p:spPr>
        <p:txBody>
          <a:bodyPr>
            <a:normAutofit/>
          </a:bodyPr>
          <a:lstStyle/>
          <a:p>
            <a:pPr>
              <a:lnSpc>
                <a:spcPct val="90000"/>
              </a:lnSpc>
              <a:buFontTx/>
              <a:buNone/>
            </a:pPr>
            <a:r>
              <a:rPr lang="en-US" sz="4000" b="1" dirty="0">
                <a:effectLst>
                  <a:outerShdw blurRad="38100" dist="38100" dir="2700000" algn="tl">
                    <a:srgbClr val="000000"/>
                  </a:outerShdw>
                </a:effectLst>
              </a:rPr>
              <a:t>How do we know what is righteous?</a:t>
            </a:r>
          </a:p>
          <a:p>
            <a:pPr>
              <a:lnSpc>
                <a:spcPct val="90000"/>
              </a:lnSpc>
            </a:pPr>
            <a:r>
              <a:rPr lang="en-US" sz="3600" dirty="0"/>
              <a:t>The  standard is the word of God! </a:t>
            </a:r>
            <a:br>
              <a:rPr lang="en-US" sz="3600" dirty="0"/>
            </a:br>
            <a:r>
              <a:rPr lang="en-US" sz="3600" dirty="0"/>
              <a:t>Psalms 119:172</a:t>
            </a:r>
          </a:p>
          <a:p>
            <a:pPr>
              <a:lnSpc>
                <a:spcPct val="90000"/>
              </a:lnSpc>
            </a:pPr>
            <a:r>
              <a:rPr lang="en-US" sz="3600" dirty="0"/>
              <a:t>One who fears God and </a:t>
            </a:r>
            <a:r>
              <a:rPr lang="en-US" sz="3600" i="1" dirty="0"/>
              <a:t>“works righteousness” </a:t>
            </a:r>
            <a:r>
              <a:rPr lang="en-US" sz="3600" dirty="0"/>
              <a:t>is acceptable. Acts 10:34-35</a:t>
            </a:r>
          </a:p>
          <a:p>
            <a:pPr>
              <a:lnSpc>
                <a:spcPct val="90000"/>
              </a:lnSpc>
            </a:pPr>
            <a:endParaRPr lang="en-US" sz="3600" dirty="0"/>
          </a:p>
          <a:p>
            <a:pPr>
              <a:lnSpc>
                <a:spcPct val="90000"/>
              </a:lnSpc>
            </a:pPr>
            <a:r>
              <a:rPr lang="en-US" sz="3600" b="1" i="1" dirty="0">
                <a:solidFill>
                  <a:srgbClr val="FF0000"/>
                </a:solidFill>
              </a:rPr>
              <a:t>“</a:t>
            </a:r>
            <a:r>
              <a:rPr lang="en-US" sz="3600" b="1" i="1" dirty="0">
                <a:solidFill>
                  <a:srgbClr val="FF0000"/>
                </a:solidFill>
                <a:highlight>
                  <a:srgbClr val="FFFF00"/>
                </a:highlight>
              </a:rPr>
              <a:t>Righteousness” </a:t>
            </a:r>
            <a:r>
              <a:rPr lang="en-US" sz="3600" b="1" dirty="0">
                <a:solidFill>
                  <a:srgbClr val="FF0000"/>
                </a:solidFill>
                <a:highlight>
                  <a:srgbClr val="FFFF00"/>
                </a:highlight>
              </a:rPr>
              <a:t>is something you DO!</a:t>
            </a: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1295400"/>
            <a:ext cx="11125200" cy="5562600"/>
          </a:xfrm>
        </p:spPr>
        <p:txBody>
          <a:bodyPr>
            <a:normAutofit/>
          </a:bodyPr>
          <a:lstStyle/>
          <a:p>
            <a:pPr>
              <a:buNone/>
            </a:pPr>
            <a:r>
              <a:rPr lang="en-US" sz="3200" b="1" i="1" dirty="0" err="1"/>
              <a:t>Eusebos</a:t>
            </a:r>
            <a:r>
              <a:rPr lang="en-US" sz="3200" dirty="0"/>
              <a:t> – Piously: … signifies a devout, pious manner of living.</a:t>
            </a:r>
          </a:p>
          <a:p>
            <a:r>
              <a:rPr lang="en-US" sz="3200" dirty="0"/>
              <a:t>This is promoted by an attitude of piety toward God that seeks to please Him.</a:t>
            </a:r>
          </a:p>
          <a:p>
            <a:r>
              <a:rPr lang="en-US" sz="3200" dirty="0"/>
              <a:t>It embraces that fear and reverence of God that must characterize both our attitudes and conduct. </a:t>
            </a:r>
            <a:br>
              <a:rPr lang="en-US" sz="3200" dirty="0"/>
            </a:br>
            <a:r>
              <a:rPr lang="en-US" sz="3200" dirty="0"/>
              <a:t>(Note: Romans 1:18ff and compare Hebrews 11:7;</a:t>
            </a:r>
            <a:br>
              <a:rPr lang="en-US" sz="3200" dirty="0"/>
            </a:br>
            <a:r>
              <a:rPr lang="en-US" sz="3200" dirty="0"/>
              <a:t>2 Timothy 3:12)</a:t>
            </a:r>
          </a:p>
        </p:txBody>
      </p:sp>
      <p:sp>
        <p:nvSpPr>
          <p:cNvPr id="9218" name="Rectangle 2"/>
          <p:cNvSpPr>
            <a:spLocks noGrp="1" noChangeArrowheads="1"/>
          </p:cNvSpPr>
          <p:nvPr>
            <p:ph type="title"/>
          </p:nvPr>
        </p:nvSpPr>
        <p:spPr>
          <a:xfrm>
            <a:off x="2133600" y="0"/>
            <a:ext cx="7772400" cy="1143000"/>
          </a:xfrm>
        </p:spPr>
        <p:txBody>
          <a:bodyPr/>
          <a:lstStyle/>
          <a:p>
            <a:r>
              <a:rPr lang="en-US" dirty="0"/>
              <a:t>We must live… </a:t>
            </a:r>
            <a:r>
              <a:rPr lang="en-US" b="1" i="1" dirty="0">
                <a:effectLst>
                  <a:outerShdw blurRad="38100" dist="38100" dir="2700000" algn="tl">
                    <a:srgbClr val="000000"/>
                  </a:outerShdw>
                </a:effectLst>
              </a:rPr>
              <a:t>“Godly”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sz="half" idx="1"/>
          </p:nvPr>
        </p:nvSpPr>
        <p:spPr>
          <a:xfrm>
            <a:off x="1600200" y="1214120"/>
            <a:ext cx="3657600" cy="2438400"/>
          </a:xfrm>
        </p:spPr>
        <p:txBody>
          <a:bodyPr/>
          <a:lstStyle/>
          <a:p>
            <a:r>
              <a:rPr lang="en-US" sz="4000" b="1" dirty="0">
                <a:solidFill>
                  <a:srgbClr val="FF0000"/>
                </a:solidFill>
                <a:effectLst>
                  <a:outerShdw blurRad="38100" dist="38100" dir="2700000" algn="tl">
                    <a:srgbClr val="000000"/>
                  </a:outerShdw>
                </a:effectLst>
              </a:rPr>
              <a:t>Deny:</a:t>
            </a:r>
          </a:p>
          <a:p>
            <a:pPr lvl="1"/>
            <a:r>
              <a:rPr lang="en-US" sz="3600" dirty="0"/>
              <a:t>Ungodliness</a:t>
            </a:r>
          </a:p>
          <a:p>
            <a:pPr lvl="1"/>
            <a:r>
              <a:rPr lang="en-US" sz="3600" dirty="0"/>
              <a:t>Worldly lusts</a:t>
            </a:r>
          </a:p>
        </p:txBody>
      </p:sp>
      <p:sp>
        <p:nvSpPr>
          <p:cNvPr id="13316" name="Rectangle 4"/>
          <p:cNvSpPr>
            <a:spLocks noGrp="1" noChangeArrowheads="1"/>
          </p:cNvSpPr>
          <p:nvPr>
            <p:ph sz="half" idx="2"/>
          </p:nvPr>
        </p:nvSpPr>
        <p:spPr>
          <a:xfrm>
            <a:off x="6756402" y="1214120"/>
            <a:ext cx="4343400" cy="2590800"/>
          </a:xfrm>
        </p:spPr>
        <p:txBody>
          <a:bodyPr/>
          <a:lstStyle/>
          <a:p>
            <a:pPr>
              <a:lnSpc>
                <a:spcPct val="90000"/>
              </a:lnSpc>
            </a:pPr>
            <a:r>
              <a:rPr lang="en-US" sz="4000" b="1" dirty="0">
                <a:solidFill>
                  <a:srgbClr val="FF0000"/>
                </a:solidFill>
                <a:effectLst>
                  <a:outerShdw blurRad="38100" dist="38100" dir="2700000" algn="tl">
                    <a:srgbClr val="000000"/>
                  </a:outerShdw>
                </a:effectLst>
              </a:rPr>
              <a:t>Live:</a:t>
            </a:r>
          </a:p>
          <a:p>
            <a:pPr lvl="1">
              <a:lnSpc>
                <a:spcPct val="90000"/>
              </a:lnSpc>
            </a:pPr>
            <a:r>
              <a:rPr lang="en-US" sz="3600" dirty="0"/>
              <a:t>Soberly</a:t>
            </a:r>
          </a:p>
          <a:p>
            <a:pPr lvl="1">
              <a:lnSpc>
                <a:spcPct val="90000"/>
              </a:lnSpc>
            </a:pPr>
            <a:r>
              <a:rPr lang="en-US" sz="3600" dirty="0"/>
              <a:t>Righteously</a:t>
            </a:r>
          </a:p>
          <a:p>
            <a:pPr lvl="1">
              <a:lnSpc>
                <a:spcPct val="90000"/>
              </a:lnSpc>
            </a:pPr>
            <a:r>
              <a:rPr lang="en-US" sz="3600" dirty="0"/>
              <a:t>Godly</a:t>
            </a:r>
          </a:p>
        </p:txBody>
      </p:sp>
      <p:sp>
        <p:nvSpPr>
          <p:cNvPr id="13314" name="Rectangle 2"/>
          <p:cNvSpPr>
            <a:spLocks noGrp="1" noChangeArrowheads="1"/>
          </p:cNvSpPr>
          <p:nvPr>
            <p:ph type="title"/>
          </p:nvPr>
        </p:nvSpPr>
        <p:spPr>
          <a:xfrm>
            <a:off x="2057400" y="0"/>
            <a:ext cx="7772400" cy="1143000"/>
          </a:xfrm>
        </p:spPr>
        <p:txBody>
          <a:bodyPr/>
          <a:lstStyle/>
          <a:p>
            <a:r>
              <a:rPr lang="en-US" b="1"/>
              <a:t>Grace teaches us to…</a:t>
            </a:r>
          </a:p>
        </p:txBody>
      </p:sp>
      <p:sp>
        <p:nvSpPr>
          <p:cNvPr id="13317" name="Text Box 5"/>
          <p:cNvSpPr txBox="1">
            <a:spLocks noChangeArrowheads="1"/>
          </p:cNvSpPr>
          <p:nvPr/>
        </p:nvSpPr>
        <p:spPr bwMode="auto">
          <a:xfrm>
            <a:off x="1905000" y="4114800"/>
            <a:ext cx="8382000" cy="1569660"/>
          </a:xfrm>
          <a:prstGeom prst="rect">
            <a:avLst/>
          </a:prstGeom>
          <a:noFill/>
          <a:ln w="9525">
            <a:noFill/>
            <a:miter lim="800000"/>
            <a:headEnd/>
            <a:tailEnd/>
          </a:ln>
          <a:effectLst/>
        </p:spPr>
        <p:txBody>
          <a:bodyPr>
            <a:spAutoFit/>
          </a:bodyPr>
          <a:lstStyle/>
          <a:p>
            <a:r>
              <a:rPr lang="en-US" sz="4800" b="1" dirty="0">
                <a:solidFill>
                  <a:srgbClr val="FF0000"/>
                </a:solidFill>
                <a:effectLst>
                  <a:outerShdw blurRad="38100" dist="38100" dir="2700000" algn="tl">
                    <a:srgbClr val="000000"/>
                  </a:outerShdw>
                </a:effectLst>
              </a:rPr>
              <a:t>Grace teaches us how to live </a:t>
            </a:r>
            <a:r>
              <a:rPr lang="en-US" sz="4800" b="1" i="1" dirty="0">
                <a:solidFill>
                  <a:srgbClr val="FF0000"/>
                </a:solidFill>
                <a:effectLst>
                  <a:outerShdw blurRad="38100" dist="38100" dir="2700000" algn="tl">
                    <a:srgbClr val="000000"/>
                  </a:outerShdw>
                </a:effectLst>
              </a:rPr>
              <a:t>“in this present world” !!!</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3"/>
          <p:cNvSpPr>
            <a:spLocks noGrp="1" noChangeArrowheads="1"/>
          </p:cNvSpPr>
          <p:nvPr>
            <p:ph idx="1"/>
          </p:nvPr>
        </p:nvSpPr>
        <p:spPr>
          <a:xfrm>
            <a:off x="-57150" y="1524000"/>
            <a:ext cx="12306300" cy="4876800"/>
          </a:xfrm>
        </p:spPr>
        <p:txBody>
          <a:bodyPr>
            <a:normAutofit/>
          </a:bodyPr>
          <a:lstStyle/>
          <a:p>
            <a:r>
              <a:rPr lang="en-US" sz="3600" dirty="0"/>
              <a:t>General Context</a:t>
            </a:r>
          </a:p>
          <a:p>
            <a:pPr lvl="1"/>
            <a:r>
              <a:rPr lang="en-US" sz="3200" dirty="0"/>
              <a:t>Speak things that are sound doctrine. (vs. 1)</a:t>
            </a:r>
          </a:p>
          <a:p>
            <a:pPr lvl="1"/>
            <a:r>
              <a:rPr lang="en-US" sz="3200" dirty="0"/>
              <a:t>Older men &amp; women to be </a:t>
            </a:r>
            <a:r>
              <a:rPr lang="en-US" sz="3200" i="1" dirty="0"/>
              <a:t>“Sober,” Sound in faith.”</a:t>
            </a:r>
            <a:r>
              <a:rPr lang="en-US" sz="3200" dirty="0"/>
              <a:t> (vs. 2).</a:t>
            </a:r>
          </a:p>
          <a:p>
            <a:pPr lvl="1"/>
            <a:r>
              <a:rPr lang="en-US" sz="3200" dirty="0"/>
              <a:t>Younger men &amp; women to be taught </a:t>
            </a:r>
            <a:r>
              <a:rPr lang="en-US" sz="3200" i="1" dirty="0"/>
              <a:t>“Sound doctrine.”</a:t>
            </a:r>
            <a:r>
              <a:rPr lang="en-US" sz="3200" dirty="0"/>
              <a:t> (vs. 4-6)</a:t>
            </a:r>
          </a:p>
          <a:p>
            <a:pPr lvl="1"/>
            <a:r>
              <a:rPr lang="en-US" sz="3200" dirty="0"/>
              <a:t>Titus to be a </a:t>
            </a:r>
            <a:r>
              <a:rPr lang="en-US" sz="3200" i="1" dirty="0"/>
              <a:t>“Pattern of good works.”</a:t>
            </a:r>
            <a:r>
              <a:rPr lang="en-US" sz="3200" dirty="0"/>
              <a:t> (vs. 7-8)</a:t>
            </a:r>
          </a:p>
          <a:p>
            <a:pPr lvl="1"/>
            <a:r>
              <a:rPr lang="en-US" sz="3200" dirty="0"/>
              <a:t>Men &amp; women of all ages to live in accord with </a:t>
            </a:r>
            <a:r>
              <a:rPr lang="en-US" sz="3200" i="1" dirty="0"/>
              <a:t>“Sound doctrine.”</a:t>
            </a:r>
            <a:r>
              <a:rPr lang="en-US" sz="3200" dirty="0"/>
              <a:t> (cf. vs. 10)</a:t>
            </a:r>
          </a:p>
        </p:txBody>
      </p:sp>
      <p:sp>
        <p:nvSpPr>
          <p:cNvPr id="2050" name="Rectangle 2"/>
          <p:cNvSpPr>
            <a:spLocks noGrp="1" noChangeArrowheads="1"/>
          </p:cNvSpPr>
          <p:nvPr>
            <p:ph type="title"/>
          </p:nvPr>
        </p:nvSpPr>
        <p:spPr/>
        <p:txBody>
          <a:bodyPr>
            <a:normAutofit/>
          </a:bodyPr>
          <a:lstStyle/>
          <a:p>
            <a:r>
              <a:rPr lang="en-US" dirty="0"/>
              <a:t>Grace Came Teaching  Titus 2:11-14</a:t>
            </a: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685800" y="1600200"/>
            <a:ext cx="10820400" cy="4572000"/>
          </a:xfrm>
        </p:spPr>
        <p:txBody>
          <a:bodyPr>
            <a:normAutofit/>
          </a:bodyPr>
          <a:lstStyle/>
          <a:p>
            <a:r>
              <a:rPr lang="en-US" sz="3600" dirty="0"/>
              <a:t>Educates, instructs, trains.  cf. 1 Timothy 2:4</a:t>
            </a:r>
          </a:p>
          <a:p>
            <a:r>
              <a:rPr lang="en-US" sz="3600" dirty="0"/>
              <a:t>To expel from our lives </a:t>
            </a:r>
            <a:r>
              <a:rPr lang="en-US" sz="3600" i="1" dirty="0"/>
              <a:t>“ungodliness” </a:t>
            </a:r>
            <a:r>
              <a:rPr lang="en-US" sz="3600" dirty="0"/>
              <a:t>and </a:t>
            </a:r>
            <a:r>
              <a:rPr lang="en-US" sz="3600" i="1" dirty="0"/>
              <a:t>“worldly lusts.”</a:t>
            </a:r>
          </a:p>
          <a:p>
            <a:r>
              <a:rPr lang="en-US" sz="3600" dirty="0"/>
              <a:t>To live displaying changed relationships:</a:t>
            </a:r>
          </a:p>
          <a:p>
            <a:pPr lvl="1"/>
            <a:r>
              <a:rPr lang="en-US" sz="3200" dirty="0"/>
              <a:t>To self. (Self-mastery)</a:t>
            </a:r>
          </a:p>
          <a:p>
            <a:pPr lvl="1"/>
            <a:r>
              <a:rPr lang="en-US" sz="3200" dirty="0"/>
              <a:t>To neighbors. (Fairness)</a:t>
            </a:r>
          </a:p>
          <a:p>
            <a:pPr lvl="1"/>
            <a:r>
              <a:rPr lang="en-US" sz="3200" dirty="0"/>
              <a:t>To God. (Reverence &amp; Worship)</a:t>
            </a:r>
          </a:p>
        </p:txBody>
      </p:sp>
      <p:sp>
        <p:nvSpPr>
          <p:cNvPr id="3074" name="Rectangle 2"/>
          <p:cNvSpPr>
            <a:spLocks noGrp="1" noChangeArrowheads="1"/>
          </p:cNvSpPr>
          <p:nvPr>
            <p:ph type="title"/>
          </p:nvPr>
        </p:nvSpPr>
        <p:spPr/>
        <p:txBody>
          <a:bodyPr/>
          <a:lstStyle/>
          <a:p>
            <a:r>
              <a:rPr lang="en-US" dirty="0"/>
              <a:t>Grace </a:t>
            </a:r>
            <a:r>
              <a:rPr lang="en-US" b="1" dirty="0">
                <a:effectLst>
                  <a:outerShdw blurRad="38100" dist="38100" dir="2700000" algn="tl">
                    <a:srgbClr val="000000"/>
                  </a:outerShdw>
                </a:effectLst>
              </a:rPr>
              <a:t>“Teaches”</a:t>
            </a:r>
            <a:r>
              <a:rPr lang="en-US" dirty="0"/>
              <a:t>  Titus 2:11</a:t>
            </a: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76200" y="914400"/>
            <a:ext cx="12039600" cy="5562600"/>
          </a:xfrm>
          <a:solidFill>
            <a:schemeClr val="bg1"/>
          </a:solidFill>
        </p:spPr>
        <p:txBody>
          <a:bodyPr>
            <a:normAutofit/>
          </a:bodyPr>
          <a:lstStyle/>
          <a:p>
            <a:pPr>
              <a:lnSpc>
                <a:spcPct val="90000"/>
              </a:lnSpc>
            </a:pPr>
            <a:r>
              <a:rPr lang="en-US" sz="2800" dirty="0">
                <a:highlight>
                  <a:srgbClr val="FFFF00"/>
                </a:highlight>
              </a:rPr>
              <a:t>What God has provided.</a:t>
            </a:r>
          </a:p>
          <a:p>
            <a:pPr lvl="1">
              <a:lnSpc>
                <a:spcPct val="90000"/>
              </a:lnSpc>
            </a:pPr>
            <a:r>
              <a:rPr lang="en-US" sz="2400" dirty="0"/>
              <a:t>Sacrifice. John 3:16; Hebrews 2:9; Romans 3:23-26</a:t>
            </a:r>
          </a:p>
          <a:p>
            <a:pPr>
              <a:lnSpc>
                <a:spcPct val="90000"/>
              </a:lnSpc>
            </a:pPr>
            <a:endParaRPr lang="en-US" sz="2800" dirty="0">
              <a:highlight>
                <a:srgbClr val="FFFF00"/>
              </a:highlight>
            </a:endParaRPr>
          </a:p>
          <a:p>
            <a:pPr>
              <a:lnSpc>
                <a:spcPct val="90000"/>
              </a:lnSpc>
            </a:pPr>
            <a:r>
              <a:rPr lang="en-US" sz="2800" dirty="0">
                <a:highlight>
                  <a:srgbClr val="FFFF00"/>
                </a:highlight>
              </a:rPr>
              <a:t>How man is saved </a:t>
            </a:r>
            <a:r>
              <a:rPr lang="en-US" sz="2800" i="1" dirty="0">
                <a:highlight>
                  <a:srgbClr val="FFFF00"/>
                </a:highlight>
              </a:rPr>
              <a:t>“by grace.” </a:t>
            </a:r>
            <a:r>
              <a:rPr lang="en-US" sz="2800" dirty="0">
                <a:highlight>
                  <a:srgbClr val="FFFF00"/>
                </a:highlight>
              </a:rPr>
              <a:t>Ephesus 2:8</a:t>
            </a:r>
          </a:p>
          <a:p>
            <a:pPr lvl="1">
              <a:lnSpc>
                <a:spcPct val="90000"/>
              </a:lnSpc>
            </a:pPr>
            <a:r>
              <a:rPr lang="en-US" sz="2400" i="1" dirty="0"/>
              <a:t>“Though faith.” </a:t>
            </a:r>
            <a:r>
              <a:rPr lang="en-US" sz="2400" dirty="0"/>
              <a:t>cf. Romans 10:17</a:t>
            </a:r>
          </a:p>
          <a:p>
            <a:pPr lvl="1">
              <a:lnSpc>
                <a:spcPct val="90000"/>
              </a:lnSpc>
            </a:pPr>
            <a:r>
              <a:rPr lang="en-US" sz="2400" dirty="0"/>
              <a:t>Grace that saves comes through faith– by the word of </a:t>
            </a:r>
            <a:r>
              <a:rPr lang="en-US" sz="2400" dirty="0" err="1"/>
              <a:t>God.Acts</a:t>
            </a:r>
            <a:r>
              <a:rPr lang="en-US" sz="2400" dirty="0"/>
              <a:t> 20:32, 24</a:t>
            </a:r>
          </a:p>
          <a:p>
            <a:pPr>
              <a:lnSpc>
                <a:spcPct val="90000"/>
              </a:lnSpc>
            </a:pPr>
            <a:endParaRPr lang="en-US" sz="2800" dirty="0">
              <a:highlight>
                <a:srgbClr val="FFFF00"/>
              </a:highlight>
            </a:endParaRPr>
          </a:p>
          <a:p>
            <a:pPr>
              <a:lnSpc>
                <a:spcPct val="90000"/>
              </a:lnSpc>
            </a:pPr>
            <a:r>
              <a:rPr lang="en-US" sz="2800" dirty="0">
                <a:highlight>
                  <a:srgbClr val="FFFF00"/>
                </a:highlight>
              </a:rPr>
              <a:t>Grace that saves through faith, works. James 2:24-26</a:t>
            </a:r>
          </a:p>
          <a:p>
            <a:pPr>
              <a:lnSpc>
                <a:spcPct val="90000"/>
              </a:lnSpc>
            </a:pPr>
            <a:endParaRPr lang="en-US" sz="2800" dirty="0"/>
          </a:p>
          <a:p>
            <a:pPr>
              <a:lnSpc>
                <a:spcPct val="90000"/>
              </a:lnSpc>
            </a:pPr>
            <a:r>
              <a:rPr lang="en-US" sz="2800" dirty="0">
                <a:highlight>
                  <a:srgbClr val="FFFF00"/>
                </a:highlight>
              </a:rPr>
              <a:t>The lawless immoral life is contrary to:</a:t>
            </a:r>
          </a:p>
          <a:p>
            <a:pPr lvl="1">
              <a:lnSpc>
                <a:spcPct val="90000"/>
              </a:lnSpc>
            </a:pPr>
            <a:r>
              <a:rPr lang="en-US" sz="2400" dirty="0"/>
              <a:t> The grace of God. Cf. 1 Timothy 1:8-11</a:t>
            </a:r>
          </a:p>
          <a:p>
            <a:pPr lvl="1">
              <a:lnSpc>
                <a:spcPct val="90000"/>
              </a:lnSpc>
            </a:pPr>
            <a:r>
              <a:rPr lang="en-US" sz="2400" dirty="0"/>
              <a:t> The gospel of the grace of God. Acts 20:24</a:t>
            </a:r>
          </a:p>
          <a:p>
            <a:pPr lvl="1">
              <a:lnSpc>
                <a:spcPct val="90000"/>
              </a:lnSpc>
            </a:pPr>
            <a:r>
              <a:rPr lang="en-US" sz="2400" dirty="0"/>
              <a:t> The word of His grace. Acts 20:32</a:t>
            </a:r>
          </a:p>
        </p:txBody>
      </p:sp>
      <p:sp>
        <p:nvSpPr>
          <p:cNvPr id="14338" name="Rectangle 2"/>
          <p:cNvSpPr>
            <a:spLocks noGrp="1" noChangeArrowheads="1"/>
          </p:cNvSpPr>
          <p:nvPr>
            <p:ph type="title"/>
          </p:nvPr>
        </p:nvSpPr>
        <p:spPr>
          <a:xfrm>
            <a:off x="838200" y="-76200"/>
            <a:ext cx="7772400" cy="1143000"/>
          </a:xfrm>
        </p:spPr>
        <p:txBody>
          <a:bodyPr/>
          <a:lstStyle/>
          <a:p>
            <a:r>
              <a:rPr lang="en-US" dirty="0"/>
              <a:t>Grace </a:t>
            </a:r>
            <a:r>
              <a:rPr lang="en-US" b="1" dirty="0">
                <a:effectLst>
                  <a:outerShdw blurRad="38100" dist="38100" dir="2700000" algn="tl">
                    <a:srgbClr val="000000"/>
                  </a:outerShdw>
                </a:effectLst>
              </a:rPr>
              <a:t>“Teaches”</a:t>
            </a:r>
            <a:r>
              <a:rPr lang="en-US" dirty="0"/>
              <a:t> Titus 2:11</a:t>
            </a:r>
            <a:endParaRPr lang="en-US" b="1" dirty="0">
              <a:effectLst>
                <a:outerShdw blurRad="38100" dist="38100" dir="2700000" algn="tl">
                  <a:srgbClr val="000000"/>
                </a:outerShdw>
              </a:effectLs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anim calcmode="lin" valueType="num">
                                      <p:cBhvr additive="base">
                                        <p:cTn id="11"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339">
                                            <p:txEl>
                                              <p:pRg st="3" end="3"/>
                                            </p:txEl>
                                          </p:spTgt>
                                        </p:tgtEl>
                                        <p:attrNameLst>
                                          <p:attrName>style.visibility</p:attrName>
                                        </p:attrNameLst>
                                      </p:cBhvr>
                                      <p:to>
                                        <p:strVal val="visible"/>
                                      </p:to>
                                    </p:set>
                                    <p:anim calcmode="lin" valueType="num">
                                      <p:cBhvr additive="base">
                                        <p:cTn id="17"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4339">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anim calcmode="lin" valueType="num">
                                      <p:cBhvr additive="base">
                                        <p:cTn id="21"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4339">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4339">
                                            <p:txEl>
                                              <p:pRg st="5" end="5"/>
                                            </p:txEl>
                                          </p:spTgt>
                                        </p:tgtEl>
                                        <p:attrNameLst>
                                          <p:attrName>style.visibility</p:attrName>
                                        </p:attrNameLst>
                                      </p:cBhvr>
                                      <p:to>
                                        <p:strVal val="visible"/>
                                      </p:to>
                                    </p:set>
                                    <p:anim calcmode="lin" valueType="num">
                                      <p:cBhvr additive="base">
                                        <p:cTn id="25" dur="5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339">
                                            <p:txEl>
                                              <p:pRg st="7" end="7"/>
                                            </p:txEl>
                                          </p:spTgt>
                                        </p:tgtEl>
                                        <p:attrNameLst>
                                          <p:attrName>style.visibility</p:attrName>
                                        </p:attrNameLst>
                                      </p:cBhvr>
                                      <p:to>
                                        <p:strVal val="visible"/>
                                      </p:to>
                                    </p:set>
                                    <p:anim calcmode="lin" valueType="num">
                                      <p:cBhvr additive="base">
                                        <p:cTn id="31" dur="500" fill="hold"/>
                                        <p:tgtEl>
                                          <p:spTgt spid="14339">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33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339">
                                            <p:txEl>
                                              <p:pRg st="9" end="9"/>
                                            </p:txEl>
                                          </p:spTgt>
                                        </p:tgtEl>
                                        <p:attrNameLst>
                                          <p:attrName>style.visibility</p:attrName>
                                        </p:attrNameLst>
                                      </p:cBhvr>
                                      <p:to>
                                        <p:strVal val="visible"/>
                                      </p:to>
                                    </p:set>
                                    <p:anim calcmode="lin" valueType="num">
                                      <p:cBhvr additive="base">
                                        <p:cTn id="37" dur="500" fill="hold"/>
                                        <p:tgtEl>
                                          <p:spTgt spid="14339">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339">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4339">
                                            <p:txEl>
                                              <p:pRg st="10" end="10"/>
                                            </p:txEl>
                                          </p:spTgt>
                                        </p:tgtEl>
                                        <p:attrNameLst>
                                          <p:attrName>style.visibility</p:attrName>
                                        </p:attrNameLst>
                                      </p:cBhvr>
                                      <p:to>
                                        <p:strVal val="visible"/>
                                      </p:to>
                                    </p:set>
                                    <p:anim calcmode="lin" valueType="num">
                                      <p:cBhvr additive="base">
                                        <p:cTn id="41" dur="500" fill="hold"/>
                                        <p:tgtEl>
                                          <p:spTgt spid="14339">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4339">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4339">
                                            <p:txEl>
                                              <p:pRg st="11" end="11"/>
                                            </p:txEl>
                                          </p:spTgt>
                                        </p:tgtEl>
                                        <p:attrNameLst>
                                          <p:attrName>style.visibility</p:attrName>
                                        </p:attrNameLst>
                                      </p:cBhvr>
                                      <p:to>
                                        <p:strVal val="visible"/>
                                      </p:to>
                                    </p:set>
                                    <p:anim calcmode="lin" valueType="num">
                                      <p:cBhvr additive="base">
                                        <p:cTn id="45" dur="500" fill="hold"/>
                                        <p:tgtEl>
                                          <p:spTgt spid="14339">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4339">
                                            <p:txEl>
                                              <p:pRg st="11" end="11"/>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4339">
                                            <p:txEl>
                                              <p:pRg st="12" end="12"/>
                                            </p:txEl>
                                          </p:spTgt>
                                        </p:tgtEl>
                                        <p:attrNameLst>
                                          <p:attrName>style.visibility</p:attrName>
                                        </p:attrNameLst>
                                      </p:cBhvr>
                                      <p:to>
                                        <p:strVal val="visible"/>
                                      </p:to>
                                    </p:set>
                                    <p:anim calcmode="lin" valueType="num">
                                      <p:cBhvr additive="base">
                                        <p:cTn id="49" dur="500" fill="hold"/>
                                        <p:tgtEl>
                                          <p:spTgt spid="14339">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339">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57200" y="1447800"/>
            <a:ext cx="11125200" cy="5410200"/>
          </a:xfrm>
          <a:solidFill>
            <a:schemeClr val="bg1"/>
          </a:solidFill>
        </p:spPr>
        <p:txBody>
          <a:bodyPr>
            <a:normAutofit fontScale="92500"/>
          </a:bodyPr>
          <a:lstStyle/>
          <a:p>
            <a:pPr>
              <a:buNone/>
            </a:pPr>
            <a:r>
              <a:rPr lang="en-US" sz="3600" b="1" i="1" dirty="0" err="1"/>
              <a:t>Aparneomai</a:t>
            </a:r>
            <a:r>
              <a:rPr lang="en-US" sz="3600" dirty="0"/>
              <a:t> – to affirm that one has no connection with. cf. Matthew 26:34-35,75 </a:t>
            </a:r>
            <a:r>
              <a:rPr lang="en-US" sz="2800" dirty="0"/>
              <a:t>(Strong)</a:t>
            </a:r>
          </a:p>
          <a:p>
            <a:r>
              <a:rPr lang="en-US" sz="3600" dirty="0"/>
              <a:t>Cf. Acts 3:13; 7:35 – To “abrogate, forsake, or renounce a thing.” </a:t>
            </a:r>
          </a:p>
          <a:p>
            <a:pPr lvl="1"/>
            <a:r>
              <a:rPr lang="en-US" sz="3200" dirty="0"/>
              <a:t>Evil. Titus 2:12 </a:t>
            </a:r>
          </a:p>
          <a:p>
            <a:pPr lvl="1"/>
            <a:r>
              <a:rPr lang="en-US" sz="3200" dirty="0"/>
              <a:t>Good. 1 Timothy 5:8; 2 Timothy 3:5; Revelation 2:13; 3:8. </a:t>
            </a:r>
            <a:r>
              <a:rPr lang="en-US" sz="2800" dirty="0"/>
              <a:t>(Vine’s)</a:t>
            </a:r>
            <a:endParaRPr lang="en-US" sz="3200" dirty="0"/>
          </a:p>
          <a:p>
            <a:r>
              <a:rPr lang="en-US" sz="3600" i="1" dirty="0"/>
              <a:t>“To deny oneself.”</a:t>
            </a:r>
            <a:r>
              <a:rPr lang="en-US" sz="3600" dirty="0"/>
              <a:t> Matthew 16:24</a:t>
            </a:r>
            <a:endParaRPr lang="en-US" sz="2800" dirty="0"/>
          </a:p>
          <a:p>
            <a:r>
              <a:rPr lang="en-US" sz="3600" b="1" u="sng" dirty="0"/>
              <a:t>Deliberate act</a:t>
            </a:r>
            <a:r>
              <a:rPr lang="en-US" sz="3600" dirty="0"/>
              <a:t>, …a renunciation of “world passions.”</a:t>
            </a:r>
          </a:p>
        </p:txBody>
      </p:sp>
      <p:sp>
        <p:nvSpPr>
          <p:cNvPr id="4098" name="Rectangle 2"/>
          <p:cNvSpPr>
            <a:spLocks noGrp="1" noChangeArrowheads="1"/>
          </p:cNvSpPr>
          <p:nvPr>
            <p:ph type="title"/>
          </p:nvPr>
        </p:nvSpPr>
        <p:spPr>
          <a:xfrm>
            <a:off x="2133600" y="304800"/>
            <a:ext cx="7772400" cy="1143000"/>
          </a:xfrm>
        </p:spPr>
        <p:txBody>
          <a:bodyPr/>
          <a:lstStyle/>
          <a:p>
            <a:r>
              <a:rPr lang="en-US" dirty="0"/>
              <a:t>We are taught to </a:t>
            </a:r>
            <a:r>
              <a:rPr lang="en-US" i="1" dirty="0"/>
              <a:t>“</a:t>
            </a:r>
            <a:r>
              <a:rPr lang="en-US" i="1" dirty="0">
                <a:effectLst>
                  <a:outerShdw blurRad="38100" dist="38100" dir="2700000" algn="tl">
                    <a:srgbClr val="000000"/>
                  </a:outerShdw>
                </a:effectLst>
              </a:rPr>
              <a:t>D</a:t>
            </a:r>
            <a:r>
              <a:rPr lang="en-US" b="1" i="1" dirty="0">
                <a:effectLst>
                  <a:outerShdw blurRad="38100" dist="38100" dir="2700000" algn="tl">
                    <a:srgbClr val="000000"/>
                  </a:outerShdw>
                </a:effectLst>
              </a:rPr>
              <a:t>eny”</a:t>
            </a:r>
            <a:r>
              <a:rPr lang="en-US" i="1" dirty="0"/>
              <a:t>…</a:t>
            </a: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914400" y="990600"/>
            <a:ext cx="10591800" cy="5715000"/>
          </a:xfrm>
        </p:spPr>
        <p:txBody>
          <a:bodyPr>
            <a:normAutofit/>
          </a:bodyPr>
          <a:lstStyle/>
          <a:p>
            <a:pPr>
              <a:buNone/>
            </a:pPr>
            <a:r>
              <a:rPr lang="en-US" sz="3600" b="1" i="1" dirty="0" err="1"/>
              <a:t>Asebeu</a:t>
            </a:r>
            <a:r>
              <a:rPr lang="en-US" sz="3600" b="1" i="1" dirty="0">
                <a:effectLst>
                  <a:outerShdw blurRad="38100" dist="38100" dir="2700000" algn="tl">
                    <a:srgbClr val="000000"/>
                  </a:outerShdw>
                </a:effectLst>
              </a:rPr>
              <a:t> </a:t>
            </a:r>
            <a:r>
              <a:rPr lang="en-US" sz="3600" i="1" dirty="0"/>
              <a:t>– </a:t>
            </a:r>
            <a:r>
              <a:rPr lang="en-US" sz="3600" dirty="0"/>
              <a:t>General impiety (Romans 1:18ff;  Titus 2:12).  Without reverence for God Romans 5:6.  </a:t>
            </a:r>
            <a:r>
              <a:rPr lang="en-US" dirty="0"/>
              <a:t>(Vine’s)</a:t>
            </a:r>
          </a:p>
          <a:p>
            <a:r>
              <a:rPr lang="en-US" sz="3600" dirty="0"/>
              <a:t>Progressive. cf. 2 Timothy 2:16</a:t>
            </a:r>
          </a:p>
          <a:p>
            <a:r>
              <a:rPr lang="en-US" sz="3600" dirty="0"/>
              <a:t>Must eliminate ALL ungodliness.  </a:t>
            </a:r>
            <a:br>
              <a:rPr lang="en-US" sz="3600" dirty="0"/>
            </a:br>
            <a:r>
              <a:rPr lang="en-US" sz="3600" dirty="0"/>
              <a:t>Colossians 3:5ff</a:t>
            </a:r>
          </a:p>
          <a:p>
            <a:r>
              <a:rPr lang="en-US" sz="3600" dirty="0"/>
              <a:t>Why must we deny ALL ungodliness?</a:t>
            </a:r>
          </a:p>
          <a:p>
            <a:pPr lvl="1"/>
            <a:r>
              <a:rPr lang="en-US" sz="2800" dirty="0"/>
              <a:t>God of this world will blind us. 2 Corinthians 4:4</a:t>
            </a:r>
          </a:p>
          <a:p>
            <a:pPr lvl="1"/>
            <a:r>
              <a:rPr lang="en-US" sz="2800" dirty="0"/>
              <a:t>Will not inherit the kingdom of heaven. Galatians 5:19ff</a:t>
            </a:r>
          </a:p>
        </p:txBody>
      </p:sp>
      <p:sp>
        <p:nvSpPr>
          <p:cNvPr id="5122" name="Rectangle 2"/>
          <p:cNvSpPr>
            <a:spLocks noGrp="1" noChangeArrowheads="1"/>
          </p:cNvSpPr>
          <p:nvPr>
            <p:ph type="title"/>
          </p:nvPr>
        </p:nvSpPr>
        <p:spPr>
          <a:xfrm>
            <a:off x="2209800" y="0"/>
            <a:ext cx="7772400" cy="1143000"/>
          </a:xfrm>
        </p:spPr>
        <p:txBody>
          <a:bodyPr/>
          <a:lstStyle/>
          <a:p>
            <a:r>
              <a:rPr lang="en-US" dirty="0"/>
              <a:t>Deny </a:t>
            </a:r>
            <a:r>
              <a:rPr lang="en-US" b="1" dirty="0">
                <a:effectLst>
                  <a:outerShdw blurRad="38100" dist="38100" dir="2700000" algn="tl">
                    <a:srgbClr val="000000"/>
                  </a:outerShdw>
                </a:effectLst>
              </a:rPr>
              <a:t>“</a:t>
            </a:r>
            <a:r>
              <a:rPr lang="en-US" b="1" i="1" dirty="0">
                <a:effectLst>
                  <a:outerShdw blurRad="38100" dist="38100" dir="2700000" algn="tl">
                    <a:srgbClr val="000000"/>
                  </a:outerShdw>
                </a:effectLst>
              </a:rPr>
              <a:t>Ungodliness</a:t>
            </a:r>
            <a:r>
              <a:rPr lang="en-US" b="1" dirty="0">
                <a:effectLst>
                  <a:outerShdw blurRad="38100" dist="38100" dir="2700000" algn="tl">
                    <a:srgbClr val="000000"/>
                  </a:outerShdw>
                </a:effectLst>
              </a:rPr>
              <a:t>”</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5123">
                                            <p:txEl>
                                              <p:pRg st="4" end="4"/>
                                            </p:txEl>
                                          </p:spTgt>
                                        </p:tgtEl>
                                        <p:attrNameLst>
                                          <p:attrName>style.visibility</p:attrName>
                                        </p:attrNameLst>
                                      </p:cBhvr>
                                      <p:to>
                                        <p:strVal val="visible"/>
                                      </p:to>
                                    </p:set>
                                    <p:anim calcmode="lin" valueType="num">
                                      <p:cBhvr additive="base">
                                        <p:cTn id="29"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123">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5123">
                                            <p:txEl>
                                              <p:pRg st="5" end="5"/>
                                            </p:txEl>
                                          </p:spTgt>
                                        </p:tgtEl>
                                        <p:attrNameLst>
                                          <p:attrName>style.visibility</p:attrName>
                                        </p:attrNameLst>
                                      </p:cBhvr>
                                      <p:to>
                                        <p:strVal val="visible"/>
                                      </p:to>
                                    </p:set>
                                    <p:anim calcmode="lin" valueType="num">
                                      <p:cBhvr additive="base">
                                        <p:cTn id="33" dur="500" fill="hold"/>
                                        <p:tgtEl>
                                          <p:spTgt spid="5123">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512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609600" y="1066800"/>
            <a:ext cx="11049000" cy="5791200"/>
          </a:xfrm>
        </p:spPr>
        <p:txBody>
          <a:bodyPr>
            <a:normAutofit fontScale="92500"/>
          </a:bodyPr>
          <a:lstStyle/>
          <a:p>
            <a:pPr>
              <a:lnSpc>
                <a:spcPct val="90000"/>
              </a:lnSpc>
              <a:buNone/>
            </a:pPr>
            <a:r>
              <a:rPr lang="en-US" sz="3600" b="1" i="1" dirty="0"/>
              <a:t>“Worldly”</a:t>
            </a:r>
            <a:r>
              <a:rPr lang="en-US" sz="3600" dirty="0"/>
              <a:t> – “of or pertaining to this world,” the natural and fleshly realm.</a:t>
            </a:r>
          </a:p>
          <a:p>
            <a:pPr>
              <a:lnSpc>
                <a:spcPct val="90000"/>
              </a:lnSpc>
              <a:buNone/>
            </a:pPr>
            <a:r>
              <a:rPr lang="en-US" sz="3600" b="1" i="1" dirty="0"/>
              <a:t>“Lusts”</a:t>
            </a:r>
            <a:r>
              <a:rPr lang="en-US" sz="3600" dirty="0"/>
              <a:t> – “Strong desires,” especially “strong desires that are evil and grow out of fleshly appetites.”</a:t>
            </a:r>
          </a:p>
          <a:p>
            <a:pPr>
              <a:lnSpc>
                <a:spcPct val="90000"/>
              </a:lnSpc>
            </a:pPr>
            <a:r>
              <a:rPr lang="en-US" sz="3600" dirty="0"/>
              <a:t>Includes:</a:t>
            </a:r>
          </a:p>
          <a:p>
            <a:pPr lvl="1">
              <a:lnSpc>
                <a:spcPct val="90000"/>
              </a:lnSpc>
            </a:pPr>
            <a:r>
              <a:rPr lang="en-US" sz="3200" dirty="0"/>
              <a:t>Lust for unholy riches. 1 Timothy 6:6f; Matthew 6:19f</a:t>
            </a:r>
          </a:p>
          <a:p>
            <a:pPr lvl="1">
              <a:lnSpc>
                <a:spcPct val="90000"/>
              </a:lnSpc>
            </a:pPr>
            <a:r>
              <a:rPr lang="en-US" sz="3200" dirty="0"/>
              <a:t>Sinful pleasures &amp; evil habits. Hebrews 11:24f</a:t>
            </a:r>
          </a:p>
          <a:p>
            <a:pPr lvl="1">
              <a:lnSpc>
                <a:spcPct val="90000"/>
              </a:lnSpc>
            </a:pPr>
            <a:r>
              <a:rPr lang="en-US" sz="3200" dirty="0"/>
              <a:t>All wickedness. Titus 3:3</a:t>
            </a:r>
          </a:p>
          <a:p>
            <a:pPr>
              <a:lnSpc>
                <a:spcPct val="90000"/>
              </a:lnSpc>
              <a:buFontTx/>
              <a:buNone/>
            </a:pPr>
            <a:r>
              <a:rPr lang="en-US" sz="3600" dirty="0"/>
              <a:t>We must deny ALL UNGODLINESS AND WORLDLY LUSTS. Colossians 3:9; Galatians 5:24 </a:t>
            </a:r>
          </a:p>
        </p:txBody>
      </p:sp>
      <p:sp>
        <p:nvSpPr>
          <p:cNvPr id="6146" name="Rectangle 2"/>
          <p:cNvSpPr>
            <a:spLocks noGrp="1" noChangeArrowheads="1"/>
          </p:cNvSpPr>
          <p:nvPr>
            <p:ph type="title"/>
          </p:nvPr>
        </p:nvSpPr>
        <p:spPr>
          <a:xfrm>
            <a:off x="2209800" y="0"/>
            <a:ext cx="7772400" cy="1143000"/>
          </a:xfrm>
        </p:spPr>
        <p:txBody>
          <a:bodyPr/>
          <a:lstStyle/>
          <a:p>
            <a:r>
              <a:rPr lang="en-US" dirty="0"/>
              <a:t>Deny </a:t>
            </a:r>
            <a:r>
              <a:rPr lang="en-US" b="1" i="1" dirty="0">
                <a:effectLst>
                  <a:outerShdw blurRad="38100" dist="38100" dir="2700000" algn="tl">
                    <a:srgbClr val="000000"/>
                  </a:outerShdw>
                </a:effectLst>
              </a:rPr>
              <a:t>“Worldly Lusts”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147">
                                            <p:txEl>
                                              <p:pRg st="3" end="3"/>
                                            </p:txEl>
                                          </p:spTgt>
                                        </p:tgtEl>
                                        <p:attrNameLst>
                                          <p:attrName>style.visibility</p:attrName>
                                        </p:attrNameLst>
                                      </p:cBhvr>
                                      <p:to>
                                        <p:strVal val="visible"/>
                                      </p:to>
                                    </p:set>
                                    <p:anim calcmode="lin" valueType="num">
                                      <p:cBhvr additive="base">
                                        <p:cTn id="23"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147">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 calcmode="lin" valueType="num">
                                      <p:cBhvr additive="base">
                                        <p:cTn id="27"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147">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6147">
                                            <p:txEl>
                                              <p:pRg st="5" end="5"/>
                                            </p:txEl>
                                          </p:spTgt>
                                        </p:tgtEl>
                                        <p:attrNameLst>
                                          <p:attrName>style.visibility</p:attrName>
                                        </p:attrNameLst>
                                      </p:cBhvr>
                                      <p:to>
                                        <p:strVal val="visible"/>
                                      </p:to>
                                    </p:set>
                                    <p:anim calcmode="lin" valueType="num">
                                      <p:cBhvr additive="base">
                                        <p:cTn id="31" dur="500" fill="hold"/>
                                        <p:tgtEl>
                                          <p:spTgt spid="614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147">
                                            <p:txEl>
                                              <p:pRg st="6" end="6"/>
                                            </p:txEl>
                                          </p:spTgt>
                                        </p:tgtEl>
                                        <p:attrNameLst>
                                          <p:attrName>style.visibility</p:attrName>
                                        </p:attrNameLst>
                                      </p:cBhvr>
                                      <p:to>
                                        <p:strVal val="visible"/>
                                      </p:to>
                                    </p:set>
                                    <p:anim calcmode="lin" valueType="num">
                                      <p:cBhvr additive="base">
                                        <p:cTn id="37" dur="500" fill="hold"/>
                                        <p:tgtEl>
                                          <p:spTgt spid="614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14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04800" y="1066800"/>
            <a:ext cx="11582400" cy="5257800"/>
          </a:xfrm>
        </p:spPr>
        <p:txBody>
          <a:bodyPr>
            <a:normAutofit/>
          </a:bodyPr>
          <a:lstStyle/>
          <a:p>
            <a:pPr>
              <a:buNone/>
            </a:pPr>
            <a:r>
              <a:rPr lang="en-US" sz="3200" b="1" i="1" dirty="0" err="1"/>
              <a:t>Sophronos</a:t>
            </a:r>
            <a:r>
              <a:rPr lang="en-US" sz="3200" b="1" dirty="0"/>
              <a:t> </a:t>
            </a:r>
            <a:r>
              <a:rPr lang="en-US" sz="3200" dirty="0"/>
              <a:t>– With sound mind.</a:t>
            </a:r>
          </a:p>
          <a:p>
            <a:r>
              <a:rPr lang="en-US" sz="3200" dirty="0"/>
              <a:t>… To possess control over one’s mind, desires, passions and appetites… (cf. Titus 2:1,4,6; </a:t>
            </a:r>
            <a:br>
              <a:rPr lang="en-US" sz="3200" dirty="0"/>
            </a:br>
            <a:r>
              <a:rPr lang="en-US" sz="3200" dirty="0"/>
              <a:t>1 Thessalonians 5:6,8)</a:t>
            </a:r>
          </a:p>
          <a:p>
            <a:r>
              <a:rPr lang="en-US" sz="3200" dirty="0">
                <a:highlight>
                  <a:srgbClr val="FFFF00"/>
                </a:highlight>
              </a:rPr>
              <a:t>Must THINK RIGHT. 2 Corinthians 10:5; Philippians 4:8</a:t>
            </a:r>
          </a:p>
          <a:p>
            <a:r>
              <a:rPr lang="en-US" sz="3200" dirty="0"/>
              <a:t>“He must do his duty to himself before he can do his duty to others.  He who does not live soberly cannot live righteously. He cannot do his duty to his fellow man until he discharges those he owes to himself…” </a:t>
            </a:r>
            <a:r>
              <a:rPr lang="en-US" sz="2400" dirty="0"/>
              <a:t>(David Lipscomb, Commentary of the N.T. Epistles, pg. 277)</a:t>
            </a:r>
          </a:p>
          <a:p>
            <a:endParaRPr lang="en-US" dirty="0"/>
          </a:p>
        </p:txBody>
      </p:sp>
      <p:sp>
        <p:nvSpPr>
          <p:cNvPr id="7170" name="Rectangle 2"/>
          <p:cNvSpPr>
            <a:spLocks noGrp="1" noChangeArrowheads="1"/>
          </p:cNvSpPr>
          <p:nvPr>
            <p:ph type="title"/>
          </p:nvPr>
        </p:nvSpPr>
        <p:spPr>
          <a:xfrm>
            <a:off x="2057400" y="0"/>
            <a:ext cx="7772400" cy="1143000"/>
          </a:xfrm>
        </p:spPr>
        <p:txBody>
          <a:bodyPr/>
          <a:lstStyle/>
          <a:p>
            <a:r>
              <a:rPr lang="en-US" dirty="0"/>
              <a:t>We must live… </a:t>
            </a:r>
            <a:r>
              <a:rPr lang="en-US" b="1" i="1" dirty="0">
                <a:effectLst>
                  <a:outerShdw blurRad="38100" dist="38100" dir="2700000" algn="tl">
                    <a:srgbClr val="000000"/>
                  </a:outerShdw>
                </a:effectLst>
              </a:rPr>
              <a:t>“Soberly”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additive="base">
                                        <p:cTn id="25" dur="5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609600" y="1143000"/>
            <a:ext cx="11049000" cy="5410200"/>
          </a:xfrm>
        </p:spPr>
        <p:txBody>
          <a:bodyPr/>
          <a:lstStyle/>
          <a:p>
            <a:pPr>
              <a:buNone/>
            </a:pPr>
            <a:r>
              <a:rPr lang="en-US" sz="3200" b="1" i="1" dirty="0" err="1">
                <a:effectLst>
                  <a:outerShdw blurRad="38100" dist="38100" dir="2700000" algn="tl">
                    <a:srgbClr val="000000"/>
                  </a:outerShdw>
                </a:effectLst>
              </a:rPr>
              <a:t>Dikaios</a:t>
            </a:r>
            <a:r>
              <a:rPr lang="en-US" sz="3200" dirty="0"/>
              <a:t> – “doing justly” and “the right conduct; of what is right; by the right standard.”</a:t>
            </a:r>
          </a:p>
          <a:p>
            <a:r>
              <a:rPr lang="en-US" sz="3200" dirty="0"/>
              <a:t>Uses of this word.</a:t>
            </a:r>
          </a:p>
          <a:p>
            <a:pPr lvl="1"/>
            <a:r>
              <a:rPr lang="en-US" sz="2800" dirty="0"/>
              <a:t>Character and work of God. Psalms 50:6</a:t>
            </a:r>
          </a:p>
          <a:p>
            <a:pPr lvl="1"/>
            <a:r>
              <a:rPr lang="en-US" sz="2800" dirty="0"/>
              <a:t>Work and death of Christ. Romans 5:18</a:t>
            </a:r>
          </a:p>
          <a:p>
            <a:pPr lvl="1"/>
            <a:r>
              <a:rPr lang="en-US" sz="2800" dirty="0"/>
              <a:t>Revelation of the word of God. Psalms 119:172</a:t>
            </a:r>
          </a:p>
          <a:p>
            <a:pPr lvl="1"/>
            <a:r>
              <a:rPr lang="en-US" sz="2800" dirty="0"/>
              <a:t>Individuals who understand, believe and DO the will of God. Psalms 23; Acts. 10:35; cf. Romans 10:3 &amp; </a:t>
            </a:r>
            <a:br>
              <a:rPr lang="en-US" sz="2800" dirty="0"/>
            </a:br>
            <a:r>
              <a:rPr lang="en-US" sz="2800" dirty="0"/>
              <a:t>Matthew 7:21-23 </a:t>
            </a:r>
          </a:p>
          <a:p>
            <a:endParaRPr lang="en-US" sz="3200" i="1" dirty="0"/>
          </a:p>
          <a:p>
            <a:r>
              <a:rPr lang="en-US" sz="3200" i="1" dirty="0">
                <a:highlight>
                  <a:srgbClr val="FFFF00"/>
                </a:highlight>
              </a:rPr>
              <a:t>“All unrighteousness is sin…” 1 John 5:17</a:t>
            </a:r>
          </a:p>
          <a:p>
            <a:pPr>
              <a:buFontTx/>
              <a:buNone/>
            </a:pPr>
            <a:endParaRPr lang="en-US" dirty="0"/>
          </a:p>
        </p:txBody>
      </p:sp>
      <p:sp>
        <p:nvSpPr>
          <p:cNvPr id="8194" name="Rectangle 2"/>
          <p:cNvSpPr>
            <a:spLocks noGrp="1" noChangeArrowheads="1"/>
          </p:cNvSpPr>
          <p:nvPr>
            <p:ph type="title"/>
          </p:nvPr>
        </p:nvSpPr>
        <p:spPr>
          <a:xfrm>
            <a:off x="2133600" y="0"/>
            <a:ext cx="7772400" cy="1143000"/>
          </a:xfrm>
        </p:spPr>
        <p:txBody>
          <a:bodyPr/>
          <a:lstStyle/>
          <a:p>
            <a:r>
              <a:rPr lang="en-US" dirty="0"/>
              <a:t>We must live… </a:t>
            </a:r>
            <a:r>
              <a:rPr lang="en-US" b="1" i="1" dirty="0">
                <a:effectLst>
                  <a:outerShdw blurRad="38100" dist="38100" dir="2700000" algn="tl">
                    <a:srgbClr val="000000"/>
                  </a:outerShdw>
                </a:effectLst>
              </a:rPr>
              <a:t>“Righteously”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 calcmode="lin" valueType="num">
                                      <p:cBhvr additive="base">
                                        <p:cTn id="17"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19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8195">
                                            <p:txEl>
                                              <p:pRg st="3" end="3"/>
                                            </p:txEl>
                                          </p:spTgt>
                                        </p:tgtEl>
                                        <p:attrNameLst>
                                          <p:attrName>style.visibility</p:attrName>
                                        </p:attrNameLst>
                                      </p:cBhvr>
                                      <p:to>
                                        <p:strVal val="visible"/>
                                      </p:to>
                                    </p:set>
                                    <p:anim calcmode="lin" valueType="num">
                                      <p:cBhvr additive="base">
                                        <p:cTn id="21"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8195">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8195">
                                            <p:txEl>
                                              <p:pRg st="4" end="4"/>
                                            </p:txEl>
                                          </p:spTgt>
                                        </p:tgtEl>
                                        <p:attrNameLst>
                                          <p:attrName>style.visibility</p:attrName>
                                        </p:attrNameLst>
                                      </p:cBhvr>
                                      <p:to>
                                        <p:strVal val="visible"/>
                                      </p:to>
                                    </p:set>
                                    <p:anim calcmode="lin" valueType="num">
                                      <p:cBhvr additive="base">
                                        <p:cTn id="25" dur="500" fill="hold"/>
                                        <p:tgtEl>
                                          <p:spTgt spid="819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8195">
                                            <p:txEl>
                                              <p:pRg st="5" end="5"/>
                                            </p:txEl>
                                          </p:spTgt>
                                        </p:tgtEl>
                                        <p:attrNameLst>
                                          <p:attrName>style.visibility</p:attrName>
                                        </p:attrNameLst>
                                      </p:cBhvr>
                                      <p:to>
                                        <p:strVal val="visible"/>
                                      </p:to>
                                    </p:set>
                                    <p:anim calcmode="lin" valueType="num">
                                      <p:cBhvr additive="base">
                                        <p:cTn id="29" dur="500" fill="hold"/>
                                        <p:tgtEl>
                                          <p:spTgt spid="8195">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81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anim calcmode="lin" valueType="num">
                                      <p:cBhvr additive="base">
                                        <p:cTn id="35" dur="500" fill="hold"/>
                                        <p:tgtEl>
                                          <p:spTgt spid="8195">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819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6">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2286</TotalTime>
  <Words>836</Words>
  <Application>Microsoft Office PowerPoint</Application>
  <PresentationFormat>Widescreen</PresentationFormat>
  <Paragraphs>84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Lucida Sans Unicode</vt:lpstr>
      <vt:lpstr>Times New Roman</vt:lpstr>
      <vt:lpstr>Verdana</vt:lpstr>
      <vt:lpstr>Wingdings 2</vt:lpstr>
      <vt:lpstr>Wingdings 3</vt:lpstr>
      <vt:lpstr>Theme16</vt:lpstr>
      <vt:lpstr>Grace Appeared Teaching </vt:lpstr>
      <vt:lpstr>Grace Came Teaching  Titus 2:11-14</vt:lpstr>
      <vt:lpstr>Grace “Teaches”  Titus 2:11</vt:lpstr>
      <vt:lpstr>Grace “Teaches” Titus 2:11</vt:lpstr>
      <vt:lpstr>We are taught to “Deny”…</vt:lpstr>
      <vt:lpstr>Deny “Ungodliness”</vt:lpstr>
      <vt:lpstr>Deny “Worldly Lusts”</vt:lpstr>
      <vt:lpstr>We must live… “Soberly”</vt:lpstr>
      <vt:lpstr>We must live… “Righteously”</vt:lpstr>
      <vt:lpstr>PowerPoint Presentation</vt:lpstr>
      <vt:lpstr>We must live… “Godly”</vt:lpstr>
      <vt:lpstr>Grace teaches us 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Soberly, Righteously, &amp; Godly (Tit. 2:11-14)</dc:title>
  <dc:creator>Christi  Galloway</dc:creator>
  <cp:lastModifiedBy>mgalloway2715@gmail.com</cp:lastModifiedBy>
  <cp:revision>56</cp:revision>
  <dcterms:created xsi:type="dcterms:W3CDTF">2004-03-25T16:31:48Z</dcterms:created>
  <dcterms:modified xsi:type="dcterms:W3CDTF">2022-08-21T10:49:55Z</dcterms:modified>
</cp:coreProperties>
</file>