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1" r:id="rId10"/>
    <p:sldId id="266" r:id="rId11"/>
    <p:sldId id="267" r:id="rId12"/>
    <p:sldId id="268" r:id="rId13"/>
    <p:sldId id="289" r:id="rId14"/>
    <p:sldId id="290" r:id="rId15"/>
    <p:sldId id="288" r:id="rId16"/>
    <p:sldId id="291" r:id="rId17"/>
    <p:sldId id="292" r:id="rId18"/>
    <p:sldId id="293" r:id="rId19"/>
    <p:sldId id="294" r:id="rId20"/>
    <p:sldId id="295" r:id="rId21"/>
    <p:sldId id="269" r:id="rId22"/>
    <p:sldId id="274" r:id="rId23"/>
    <p:sldId id="273" r:id="rId24"/>
    <p:sldId id="272" r:id="rId25"/>
    <p:sldId id="271" r:id="rId26"/>
    <p:sldId id="270" r:id="rId27"/>
    <p:sldId id="275" r:id="rId28"/>
    <p:sldId id="276" r:id="rId29"/>
    <p:sldId id="277" r:id="rId30"/>
    <p:sldId id="27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9" d="100"/>
        <a:sy n="69" d="100"/>
      </p:scale>
      <p:origin x="0" y="-4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896CD-8CB8-4083-B3B1-DC3957C6BA6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3F9C8-BB6F-4A42-83D9-F8814679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2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62CE3D-9826-41E5-97CB-B814D641F4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9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6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4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9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4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0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5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2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1CB0C-0ED3-4CE0-9BBA-74FD0048E9D9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14A04-7E6E-48DB-8945-86817DB0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48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Study Of Job</a:t>
            </a:r>
            <a:br>
              <a:rPr lang="en-US" dirty="0"/>
            </a:br>
            <a:r>
              <a:rPr lang="en-US" dirty="0"/>
              <a:t>Lesson 1</a:t>
            </a:r>
            <a:br>
              <a:rPr lang="en-US" dirty="0"/>
            </a:br>
            <a:r>
              <a:rPr lang="en-US" dirty="0"/>
              <a:t>Monday Morning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highlight>
                  <a:srgbClr val="FFFF00"/>
                </a:highlight>
              </a:rPr>
              <a:t>Introduction And The Debate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Background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baseline="0" dirty="0">
                <a:solidFill>
                  <a:srgbClr val="FF0000"/>
                </a:solidFill>
              </a:rPr>
              <a:t>Where is the land of </a:t>
            </a:r>
            <a:r>
              <a:rPr lang="en-US" b="1" baseline="0" dirty="0" err="1">
                <a:solidFill>
                  <a:srgbClr val="FF0000"/>
                </a:solidFill>
              </a:rPr>
              <a:t>Uz</a:t>
            </a:r>
            <a:r>
              <a:rPr lang="en-US" b="1" baseline="0" dirty="0">
                <a:solidFill>
                  <a:srgbClr val="FF0000"/>
                </a:solidFill>
              </a:rPr>
              <a:t>? (1:1)</a:t>
            </a:r>
          </a:p>
          <a:p>
            <a:r>
              <a:rPr lang="en-US" dirty="0"/>
              <a:t>The name </a:t>
            </a:r>
            <a:r>
              <a:rPr lang="en-US" dirty="0" err="1"/>
              <a:t>Uz</a:t>
            </a:r>
            <a:r>
              <a:rPr lang="en-US" dirty="0"/>
              <a:t> is mentioned several times in the Bible.</a:t>
            </a:r>
          </a:p>
          <a:p>
            <a:r>
              <a:rPr lang="en-US" baseline="0" dirty="0"/>
              <a:t>Somewhere NE of Palestine, near a desert </a:t>
            </a:r>
            <a:r>
              <a:rPr lang="en-US" baseline="0" dirty="0">
                <a:solidFill>
                  <a:srgbClr val="FF0000"/>
                </a:solidFill>
              </a:rPr>
              <a:t>(1:19), </a:t>
            </a:r>
            <a:r>
              <a:rPr lang="en-US" baseline="0" dirty="0"/>
              <a:t>within </a:t>
            </a:r>
            <a:r>
              <a:rPr lang="en-US" baseline="0" dirty="0" err="1"/>
              <a:t>rading</a:t>
            </a:r>
            <a:r>
              <a:rPr lang="en-US" baseline="0" dirty="0"/>
              <a:t> distance of the Chaldeans and Sabeans </a:t>
            </a:r>
            <a:r>
              <a:rPr lang="en-US" baseline="0" dirty="0">
                <a:solidFill>
                  <a:srgbClr val="FF0000"/>
                </a:solidFill>
              </a:rPr>
              <a:t>(1:15, 17), </a:t>
            </a:r>
            <a:r>
              <a:rPr lang="en-US" baseline="0" dirty="0"/>
              <a:t>probably between the city of Damascus and the Euphrates River.</a:t>
            </a:r>
          </a:p>
          <a:p>
            <a:r>
              <a:rPr lang="en-US" baseline="0" dirty="0"/>
              <a:t>Later it would fall under God’s judgment (Jer. 25:20)  and was home to some of the </a:t>
            </a:r>
            <a:r>
              <a:rPr lang="en-US" baseline="0" dirty="0" err="1"/>
              <a:t>Edomites</a:t>
            </a:r>
            <a:r>
              <a:rPr lang="en-US" baseline="0" dirty="0"/>
              <a:t> (Lam. 4:21).</a:t>
            </a:r>
          </a:p>
          <a:p>
            <a:r>
              <a:rPr lang="en-US" baseline="0" dirty="0"/>
              <a:t>Other locations proposed for </a:t>
            </a:r>
            <a:r>
              <a:rPr lang="en-US" baseline="0" dirty="0" err="1"/>
              <a:t>Uz</a:t>
            </a:r>
            <a:r>
              <a:rPr lang="en-US" baseline="0" dirty="0"/>
              <a:t> include more southern Arabia, especially Dhofar, said to be the home of the original Arabs; Bashan in modern-day southern Syria/western Jordan; Arabia east of Petra, Jordan; and even modern-day Uzbekistan.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Issue: </a:t>
            </a:r>
            <a:br>
              <a:rPr lang="en-US" b="1" dirty="0"/>
            </a:br>
            <a:r>
              <a:rPr lang="en-US" b="1" i="1" dirty="0">
                <a:highlight>
                  <a:srgbClr val="FFFF00"/>
                </a:highlight>
              </a:rPr>
              <a:t>"Doth Job Fear God For </a:t>
            </a:r>
            <a:r>
              <a:rPr lang="en-US" b="1" i="1" dirty="0" err="1">
                <a:highlight>
                  <a:srgbClr val="FFFF00"/>
                </a:highlight>
              </a:rPr>
              <a:t>Nought</a:t>
            </a:r>
            <a:r>
              <a:rPr lang="en-US" b="1" i="1" dirty="0">
                <a:highlight>
                  <a:srgbClr val="FFFF00"/>
                </a:highlight>
              </a:rPr>
              <a:t>?" Job 1:9</a:t>
            </a:r>
            <a:endParaRPr lang="en-US" i="1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baseline="0" dirty="0">
                <a:solidFill>
                  <a:srgbClr val="FF0000"/>
                </a:solidFill>
              </a:rPr>
              <a:t>Introduced</a:t>
            </a:r>
            <a:r>
              <a:rPr lang="en-US" sz="3600" b="1" dirty="0">
                <a:solidFill>
                  <a:srgbClr val="FF0000"/>
                </a:solidFill>
              </a:rPr>
              <a:t> to Satan</a:t>
            </a:r>
            <a:r>
              <a:rPr lang="en-US" sz="3600" dirty="0"/>
              <a:t>:</a:t>
            </a:r>
          </a:p>
          <a:p>
            <a:r>
              <a:rPr lang="en-US" sz="3600" u="sng" baseline="0" dirty="0"/>
              <a:t>First</a:t>
            </a:r>
            <a:r>
              <a:rPr lang="en-US" sz="3600" baseline="0" dirty="0"/>
              <a:t>, Jehovah said unto Satan, </a:t>
            </a:r>
            <a:r>
              <a:rPr lang="en-US" sz="3600" i="1" baseline="0" dirty="0"/>
              <a:t>"Behold, all that he hath is in thy power; only upon himself put not forth thy hand.  So Satan went forth from the presence of Jehovah."  </a:t>
            </a:r>
            <a:r>
              <a:rPr lang="en-US" sz="3600" i="1" baseline="0" dirty="0">
                <a:solidFill>
                  <a:srgbClr val="FF0000"/>
                </a:solidFill>
              </a:rPr>
              <a:t>(Job 1:12)</a:t>
            </a:r>
          </a:p>
          <a:p>
            <a:r>
              <a:rPr lang="en-US" sz="3600" u="sng" baseline="0" dirty="0"/>
              <a:t>Second</a:t>
            </a:r>
            <a:r>
              <a:rPr lang="en-US" sz="3600" baseline="0" dirty="0"/>
              <a:t>, Jehovah said unto Satan,</a:t>
            </a:r>
            <a:r>
              <a:rPr lang="en-US" sz="3600" i="1" baseline="0" dirty="0"/>
              <a:t> "Behold, he is in thy hand: only spare his life." </a:t>
            </a:r>
            <a:r>
              <a:rPr lang="en-US" sz="3600" i="1" baseline="0" dirty="0">
                <a:solidFill>
                  <a:srgbClr val="FF0000"/>
                </a:solidFill>
              </a:rPr>
              <a:t>(vs. 6)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Issue: </a:t>
            </a:r>
            <a:br>
              <a:rPr lang="en-US" b="1" dirty="0"/>
            </a:br>
            <a:r>
              <a:rPr lang="en-US" b="1" i="1" dirty="0">
                <a:highlight>
                  <a:srgbClr val="FFFF00"/>
                </a:highlight>
              </a:rPr>
              <a:t>"Doth Job Fear God For </a:t>
            </a:r>
            <a:r>
              <a:rPr lang="en-US" b="1" i="1" dirty="0" err="1">
                <a:highlight>
                  <a:srgbClr val="FFFF00"/>
                </a:highlight>
              </a:rPr>
              <a:t>Nought</a:t>
            </a:r>
            <a:r>
              <a:rPr lang="en-US" b="1" i="1" dirty="0">
                <a:highlight>
                  <a:srgbClr val="FFFF00"/>
                </a:highlight>
              </a:rPr>
              <a:t>?" Job 1:9</a:t>
            </a:r>
            <a:endParaRPr lang="en-US" i="1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600200"/>
            <a:ext cx="11401425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/>
              <a:t>Satan allowed to act </a:t>
            </a:r>
            <a:r>
              <a:rPr lang="en-US" sz="4000" u="sng" dirty="0"/>
              <a:t>within certain limitations</a:t>
            </a:r>
            <a:r>
              <a:rPr lang="en-US" sz="4000" dirty="0"/>
              <a:t>. </a:t>
            </a:r>
            <a:br>
              <a:rPr lang="en-US" sz="4000" dirty="0"/>
            </a:br>
            <a:r>
              <a:rPr lang="en-US" sz="4000" dirty="0">
                <a:solidFill>
                  <a:srgbClr val="FF0000"/>
                </a:solidFill>
              </a:rPr>
              <a:t>Job 1:12; Job 42:10-11</a:t>
            </a:r>
          </a:p>
          <a:p>
            <a:pPr>
              <a:lnSpc>
                <a:spcPct val="90000"/>
              </a:lnSpc>
            </a:pPr>
            <a:r>
              <a:rPr lang="en-US" sz="4000" dirty="0"/>
              <a:t>Avenues of Suffering: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Instrumentality of men (Men have choice).</a:t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3600" dirty="0">
                <a:solidFill>
                  <a:srgbClr val="FF0000"/>
                </a:solidFill>
              </a:rPr>
              <a:t>Job 1:13-17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Force of nature (Not a result of personal choice). 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Job 1:18,19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Sometimes Suffering IS self inflicted.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Issue: </a:t>
            </a:r>
            <a:br>
              <a:rPr lang="en-US" b="1" dirty="0"/>
            </a:br>
            <a:r>
              <a:rPr lang="en-US" b="1" i="1" dirty="0"/>
              <a:t>"Doth Job Fear God For </a:t>
            </a:r>
            <a:r>
              <a:rPr lang="en-US" b="1" i="1" dirty="0" err="1"/>
              <a:t>Nought</a:t>
            </a:r>
            <a:r>
              <a:rPr lang="en-US" b="1" i="1" dirty="0"/>
              <a:t>?" Job 1:9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54162"/>
            <a:ext cx="11430000" cy="502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4400" b="1" dirty="0">
                <a:solidFill>
                  <a:srgbClr val="FF0000"/>
                </a:solidFill>
              </a:rPr>
              <a:t>Job’s Suffering:</a:t>
            </a:r>
          </a:p>
          <a:p>
            <a:pPr>
              <a:lnSpc>
                <a:spcPct val="90000"/>
              </a:lnSpc>
            </a:pPr>
            <a:r>
              <a:rPr lang="en-US" sz="4000" dirty="0"/>
              <a:t>Job’s person. </a:t>
            </a:r>
            <a:r>
              <a:rPr lang="en-US" sz="4000" dirty="0">
                <a:solidFill>
                  <a:srgbClr val="FF0000"/>
                </a:solidFill>
              </a:rPr>
              <a:t>Job 2:3-6</a:t>
            </a:r>
          </a:p>
          <a:p>
            <a:r>
              <a:rPr lang="en-US" sz="4000" dirty="0"/>
              <a:t>Job’s body was struck with boils. </a:t>
            </a:r>
            <a:r>
              <a:rPr lang="en-US" sz="4000" dirty="0">
                <a:solidFill>
                  <a:srgbClr val="FF0000"/>
                </a:solidFill>
              </a:rPr>
              <a:t>Job 2:7,8</a:t>
            </a:r>
          </a:p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Job’s Wife. Job 2:9; 2:11ff; 19:17</a:t>
            </a:r>
          </a:p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Job’s friends. </a:t>
            </a:r>
          </a:p>
          <a:p>
            <a:pPr lvl="1"/>
            <a:r>
              <a:rPr lang="en-US" sz="3600" dirty="0" err="1"/>
              <a:t>Eliphaz</a:t>
            </a:r>
            <a:r>
              <a:rPr lang="en-US" sz="3600" dirty="0"/>
              <a:t>, </a:t>
            </a:r>
            <a:r>
              <a:rPr lang="en-US" sz="3600" dirty="0" err="1"/>
              <a:t>Zophar</a:t>
            </a:r>
            <a:r>
              <a:rPr lang="en-US" sz="3600" dirty="0"/>
              <a:t>, and </a:t>
            </a:r>
            <a:r>
              <a:rPr lang="en-US" sz="3600" dirty="0" err="1"/>
              <a:t>Bildad</a:t>
            </a:r>
            <a:r>
              <a:rPr lang="en-US" sz="3600" dirty="0"/>
              <a:t>. </a:t>
            </a:r>
          </a:p>
          <a:p>
            <a:pPr lvl="1"/>
            <a:r>
              <a:rPr lang="en-US" sz="3600" dirty="0"/>
              <a:t>Evil of disbelief and disloyalty. </a:t>
            </a:r>
            <a:r>
              <a:rPr lang="en-US" sz="3600" dirty="0">
                <a:solidFill>
                  <a:srgbClr val="FF0000"/>
                </a:solidFill>
              </a:rPr>
              <a:t>Job 2:11-13</a:t>
            </a:r>
            <a:endParaRPr lang="en-US" sz="3600" dirty="0"/>
          </a:p>
          <a:p>
            <a:r>
              <a:rPr lang="en-US" sz="4000" b="1" dirty="0">
                <a:solidFill>
                  <a:srgbClr val="FF0000"/>
                </a:solidFill>
              </a:rPr>
              <a:t>Society rejected him. </a:t>
            </a:r>
            <a:r>
              <a:rPr lang="en-US" sz="4000" dirty="0">
                <a:solidFill>
                  <a:srgbClr val="FF0000"/>
                </a:solidFill>
              </a:rPr>
              <a:t>Job 17:6; 19:13-22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Issue: </a:t>
            </a:r>
            <a:br>
              <a:rPr lang="en-US" b="1" dirty="0"/>
            </a:br>
            <a:r>
              <a:rPr lang="en-US" b="1" i="1" dirty="0"/>
              <a:t>"Doth Job Fear God For </a:t>
            </a:r>
            <a:r>
              <a:rPr lang="en-US" b="1" i="1" dirty="0" err="1"/>
              <a:t>Nought</a:t>
            </a:r>
            <a:r>
              <a:rPr lang="en-US" b="1" i="1" dirty="0"/>
              <a:t>?" Job 1:9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600200"/>
            <a:ext cx="11334749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300" b="1" dirty="0">
                <a:solidFill>
                  <a:srgbClr val="FF0000"/>
                </a:solidFill>
                <a:highlight>
                  <a:srgbClr val="FFFF00"/>
                </a:highlight>
              </a:rPr>
              <a:t>Questions:</a:t>
            </a:r>
          </a:p>
          <a:p>
            <a:pPr>
              <a:buNone/>
            </a:pPr>
            <a:r>
              <a:rPr lang="en-US" dirty="0"/>
              <a:t>1.	 Why do the righteous suffer? </a:t>
            </a:r>
            <a:r>
              <a:rPr lang="en-US" i="1" dirty="0"/>
              <a:t>Job 1:20-21 “Then Job arose, and rent his robe, and shaved his head, and fell down upon the ground, and worshipped; and he said, Naked came I out of my mother's womb, and naked shall I return thither: </a:t>
            </a:r>
            <a:r>
              <a:rPr lang="en-US" sz="3900" i="1" dirty="0">
                <a:solidFill>
                  <a:srgbClr val="FF0000"/>
                </a:solidFill>
              </a:rPr>
              <a:t>Jehovah gave, and Jehovah hath taken away; </a:t>
            </a:r>
            <a:r>
              <a:rPr lang="en-US" i="1" dirty="0"/>
              <a:t>blessed be the name of Jehovah.”</a:t>
            </a:r>
            <a:endParaRPr lang="en-US" dirty="0"/>
          </a:p>
          <a:p>
            <a:pPr>
              <a:buNone/>
            </a:pPr>
            <a:r>
              <a:rPr lang="en-US" dirty="0"/>
              <a:t>2.	 </a:t>
            </a:r>
            <a:r>
              <a:rPr lang="en-US" u="sng" dirty="0"/>
              <a:t>Can God trust man</a:t>
            </a:r>
            <a:r>
              <a:rPr lang="en-US" dirty="0"/>
              <a:t>, to serve Him simply for the love of God? (When there is no view of reward??)</a:t>
            </a:r>
          </a:p>
          <a:p>
            <a:pPr marL="514350" indent="-514350">
              <a:buAutoNum type="arabicPeriod" startAt="3"/>
            </a:pPr>
            <a:r>
              <a:rPr lang="en-US" u="sng" dirty="0"/>
              <a:t>Can man trust God</a:t>
            </a:r>
            <a:r>
              <a:rPr lang="en-US" dirty="0"/>
              <a:t>, when his suffering is inexpressible in its intensity, and unexplainable as to its cause?</a:t>
            </a:r>
          </a:p>
          <a:p>
            <a:pPr marL="514350" indent="-514350">
              <a:buAutoNum type="arabicPeriod" startAt="3"/>
            </a:pPr>
            <a:r>
              <a:rPr lang="en-US" dirty="0"/>
              <a:t>Were the questions of “Job” answered in the debate?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Issue: </a:t>
            </a:r>
            <a:br>
              <a:rPr lang="en-US" b="1" dirty="0"/>
            </a:br>
            <a:r>
              <a:rPr lang="en-US" b="1" i="1" dirty="0"/>
              <a:t>"Doth Job Fear God For </a:t>
            </a:r>
            <a:r>
              <a:rPr lang="en-US" b="1" i="1" dirty="0" err="1"/>
              <a:t>Nought</a:t>
            </a:r>
            <a:r>
              <a:rPr lang="en-US" b="1" i="1" dirty="0"/>
              <a:t>?" Job 1:9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600202"/>
            <a:ext cx="11229975" cy="52577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Job’s friends:</a:t>
            </a:r>
          </a:p>
          <a:p>
            <a:pPr>
              <a:buNone/>
            </a:pPr>
            <a:r>
              <a:rPr lang="en-US" i="1" dirty="0"/>
              <a:t>Job 2:11 “Now when Job's three friends heard of all this evil that was come upon him, they came every one from his own place: </a:t>
            </a:r>
            <a:r>
              <a:rPr lang="en-US" i="1" dirty="0">
                <a:solidFill>
                  <a:srgbClr val="FF0000"/>
                </a:solidFill>
              </a:rPr>
              <a:t>Eliphaz</a:t>
            </a:r>
            <a:r>
              <a:rPr lang="en-US" i="1" dirty="0"/>
              <a:t> the </a:t>
            </a:r>
            <a:r>
              <a:rPr lang="en-US" i="1" dirty="0" err="1"/>
              <a:t>Temanite</a:t>
            </a:r>
            <a:r>
              <a:rPr lang="en-US" i="1" dirty="0"/>
              <a:t>, and </a:t>
            </a:r>
            <a:r>
              <a:rPr lang="en-US" i="1" dirty="0">
                <a:solidFill>
                  <a:srgbClr val="FF0000"/>
                </a:solidFill>
              </a:rPr>
              <a:t>Bildad</a:t>
            </a:r>
            <a:r>
              <a:rPr lang="en-US" i="1" dirty="0"/>
              <a:t> the </a:t>
            </a:r>
            <a:r>
              <a:rPr lang="en-US" i="1" dirty="0" err="1"/>
              <a:t>Shuhite</a:t>
            </a:r>
            <a:r>
              <a:rPr lang="en-US" i="1" dirty="0"/>
              <a:t>, and </a:t>
            </a:r>
            <a:r>
              <a:rPr lang="en-US" i="1" dirty="0">
                <a:solidFill>
                  <a:srgbClr val="FF0000"/>
                </a:solidFill>
              </a:rPr>
              <a:t>Zophar</a:t>
            </a:r>
            <a:r>
              <a:rPr lang="en-US" i="1" dirty="0"/>
              <a:t> the </a:t>
            </a:r>
            <a:r>
              <a:rPr lang="en-US" i="1" dirty="0" err="1"/>
              <a:t>Naamathite</a:t>
            </a:r>
            <a:r>
              <a:rPr lang="en-US" i="1" dirty="0"/>
              <a:t>, and they made an appointment together to come to bemoan him and </a:t>
            </a:r>
            <a:r>
              <a:rPr lang="en-US" i="1" u="sng" dirty="0">
                <a:solidFill>
                  <a:srgbClr val="FF0000"/>
                </a:solidFill>
              </a:rPr>
              <a:t>to comfort him</a:t>
            </a:r>
            <a:r>
              <a:rPr lang="en-US" i="1" dirty="0"/>
              <a:t>.”</a:t>
            </a:r>
            <a:endParaRPr lang="en-US" i="1" dirty="0">
              <a:highlight>
                <a:srgbClr val="FFFF00"/>
              </a:highlight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Job 2:12-13  Didn’t speak to Job. Why?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br>
              <a:rPr lang="en-US" i="1" dirty="0">
                <a:highlight>
                  <a:srgbClr val="FFFF00"/>
                </a:highlight>
              </a:rPr>
            </a:br>
            <a:r>
              <a:rPr lang="en-US" i="1" dirty="0">
                <a:solidFill>
                  <a:srgbClr val="FF0000"/>
                </a:solidFill>
              </a:rPr>
              <a:t>Job’s friends were not much comfort.  16:1-5; 13:4; 21:34) </a:t>
            </a:r>
            <a:endParaRPr lang="en-US" i="1" baseline="0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highlight>
                  <a:srgbClr val="FFFF00"/>
                </a:highlight>
              </a:rPr>
              <a:t>Speeches:  Become monotonous. </a:t>
            </a:r>
          </a:p>
          <a:p>
            <a:pPr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Brief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I. Job’s Distress (1-3)</a:t>
            </a:r>
          </a:p>
          <a:p>
            <a:pPr>
              <a:buNone/>
            </a:pPr>
            <a:r>
              <a:rPr lang="en-US" sz="4000" dirty="0"/>
              <a:t>	A. His Prosperity (1:1-5)</a:t>
            </a:r>
          </a:p>
          <a:p>
            <a:pPr>
              <a:buNone/>
            </a:pPr>
            <a:r>
              <a:rPr lang="en-US" sz="4000" dirty="0"/>
              <a:t>	B. His Adversity (1:6-2:13)</a:t>
            </a:r>
          </a:p>
          <a:p>
            <a:pPr>
              <a:buNone/>
            </a:pPr>
            <a:r>
              <a:rPr lang="en-US" sz="4000" dirty="0"/>
              <a:t>	C. His Perplexity (3)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Brief Outline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66775"/>
            <a:ext cx="11410950" cy="5924550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AutoNum type="romanUcPeriod" startAt="2"/>
            </a:pPr>
            <a:r>
              <a:rPr lang="en-US" b="1" dirty="0">
                <a:solidFill>
                  <a:srgbClr val="FF0000"/>
                </a:solidFill>
              </a:rPr>
              <a:t>Job’s Defense (</a:t>
            </a:r>
            <a:r>
              <a:rPr lang="en-US" b="1" dirty="0" err="1">
                <a:solidFill>
                  <a:srgbClr val="FF0000"/>
                </a:solidFill>
              </a:rPr>
              <a:t>ch.</a:t>
            </a:r>
            <a:r>
              <a:rPr lang="en-US" b="1" dirty="0">
                <a:solidFill>
                  <a:srgbClr val="FF0000"/>
                </a:solidFill>
              </a:rPr>
              <a:t> 4-37)</a:t>
            </a:r>
          </a:p>
          <a:p>
            <a:pPr marL="571500" indent="-571500">
              <a:buNone/>
            </a:pPr>
            <a:r>
              <a:rPr lang="en-US" b="1" dirty="0"/>
              <a:t>A. The First Round (4-14)</a:t>
            </a:r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Eliphaz</a:t>
            </a:r>
            <a:r>
              <a:rPr lang="en-US" dirty="0"/>
              <a:t> (</a:t>
            </a:r>
            <a:r>
              <a:rPr lang="en-US" b="1" dirty="0"/>
              <a:t>4-5) - </a:t>
            </a:r>
            <a:r>
              <a:rPr lang="en-US" b="1" u="sng" dirty="0"/>
              <a:t>Job’s reply </a:t>
            </a:r>
            <a:r>
              <a:rPr lang="en-US" b="1" dirty="0"/>
              <a:t>(6-7)</a:t>
            </a:r>
          </a:p>
          <a:p>
            <a:pPr lvl="1">
              <a:buNone/>
            </a:pPr>
            <a:r>
              <a:rPr lang="sv-SE" dirty="0"/>
              <a:t>2. Bildad (</a:t>
            </a:r>
            <a:r>
              <a:rPr lang="sv-SE" b="1" dirty="0"/>
              <a:t>8) - </a:t>
            </a:r>
            <a:r>
              <a:rPr lang="sv-SE" b="1" u="sng" dirty="0"/>
              <a:t>Job’s reply </a:t>
            </a:r>
            <a:r>
              <a:rPr lang="sv-SE" b="1" dirty="0"/>
              <a:t>(9-10)</a:t>
            </a:r>
          </a:p>
          <a:p>
            <a:pPr lvl="1">
              <a:buNone/>
            </a:pPr>
            <a:r>
              <a:rPr lang="en-US" dirty="0"/>
              <a:t>3. </a:t>
            </a:r>
            <a:r>
              <a:rPr lang="en-US" dirty="0" err="1"/>
              <a:t>Zophar</a:t>
            </a:r>
            <a:r>
              <a:rPr lang="en-US" dirty="0"/>
              <a:t> (</a:t>
            </a:r>
            <a:r>
              <a:rPr lang="en-US" b="1" dirty="0"/>
              <a:t>11) - </a:t>
            </a:r>
            <a:r>
              <a:rPr lang="en-US" b="1" u="sng" dirty="0"/>
              <a:t>Job’s reply </a:t>
            </a:r>
            <a:r>
              <a:rPr lang="en-US" b="1" dirty="0"/>
              <a:t>(12-14)</a:t>
            </a:r>
          </a:p>
          <a:p>
            <a:pPr>
              <a:buNone/>
            </a:pPr>
            <a:r>
              <a:rPr lang="en-US" b="1" dirty="0"/>
              <a:t>B. The Second Round (15-21)</a:t>
            </a:r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Eliphaz</a:t>
            </a:r>
            <a:r>
              <a:rPr lang="en-US" dirty="0"/>
              <a:t> (</a:t>
            </a:r>
            <a:r>
              <a:rPr lang="en-US" b="1" dirty="0"/>
              <a:t>15) - </a:t>
            </a:r>
            <a:r>
              <a:rPr lang="en-US" b="1" u="sng" dirty="0"/>
              <a:t>Job’s reply </a:t>
            </a:r>
            <a:r>
              <a:rPr lang="en-US" b="1" dirty="0"/>
              <a:t>(16-17)</a:t>
            </a:r>
          </a:p>
          <a:p>
            <a:pPr lvl="1">
              <a:buNone/>
            </a:pPr>
            <a:r>
              <a:rPr lang="sv-SE" dirty="0"/>
              <a:t>2. Bildad (</a:t>
            </a:r>
            <a:r>
              <a:rPr lang="sv-SE" b="1" dirty="0"/>
              <a:t>18) - </a:t>
            </a:r>
            <a:r>
              <a:rPr lang="sv-SE" b="1" u="sng" dirty="0"/>
              <a:t>Job’s reply </a:t>
            </a:r>
            <a:r>
              <a:rPr lang="sv-SE" b="1" dirty="0"/>
              <a:t>(19)</a:t>
            </a:r>
          </a:p>
          <a:p>
            <a:pPr lvl="1">
              <a:buNone/>
            </a:pPr>
            <a:r>
              <a:rPr lang="en-US" dirty="0"/>
              <a:t>3. </a:t>
            </a:r>
            <a:r>
              <a:rPr lang="en-US" dirty="0" err="1"/>
              <a:t>Zophar</a:t>
            </a:r>
            <a:r>
              <a:rPr lang="en-US" dirty="0"/>
              <a:t> (</a:t>
            </a:r>
            <a:r>
              <a:rPr lang="en-US" b="1" dirty="0"/>
              <a:t>20) - </a:t>
            </a:r>
            <a:r>
              <a:rPr lang="en-US" b="1" u="sng" dirty="0"/>
              <a:t>Job’s reply </a:t>
            </a:r>
            <a:r>
              <a:rPr lang="en-US" b="1" dirty="0"/>
              <a:t>(21)</a:t>
            </a:r>
          </a:p>
          <a:p>
            <a:pPr>
              <a:buNone/>
            </a:pPr>
            <a:r>
              <a:rPr lang="en-US" b="1" dirty="0"/>
              <a:t>C. The Third Round (22-37)</a:t>
            </a:r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Eliphaz</a:t>
            </a:r>
            <a:r>
              <a:rPr lang="en-US" dirty="0"/>
              <a:t> (</a:t>
            </a:r>
            <a:r>
              <a:rPr lang="en-US" b="1" dirty="0"/>
              <a:t>22) - </a:t>
            </a:r>
            <a:r>
              <a:rPr lang="en-US" b="1" u="sng" dirty="0"/>
              <a:t>Job’s reply </a:t>
            </a:r>
            <a:r>
              <a:rPr lang="en-US" b="1" dirty="0"/>
              <a:t>(23-24)</a:t>
            </a:r>
          </a:p>
          <a:p>
            <a:pPr lvl="1">
              <a:buNone/>
            </a:pPr>
            <a:r>
              <a:rPr lang="sv-SE" dirty="0"/>
              <a:t>2. Bildad (</a:t>
            </a:r>
            <a:r>
              <a:rPr lang="sv-SE" b="1" dirty="0"/>
              <a:t>25) - </a:t>
            </a:r>
            <a:r>
              <a:rPr lang="sv-SE" b="1" u="sng" dirty="0"/>
              <a:t>Job’s reply </a:t>
            </a:r>
            <a:r>
              <a:rPr lang="sv-SE" b="1" dirty="0"/>
              <a:t>(26-31)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Brief Outline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III. Young Elihu Speaks (</a:t>
            </a:r>
            <a:r>
              <a:rPr lang="en-US" sz="4000" b="1" dirty="0" err="1">
                <a:solidFill>
                  <a:srgbClr val="FF0000"/>
                </a:solidFill>
              </a:rPr>
              <a:t>ch.</a:t>
            </a:r>
            <a:r>
              <a:rPr lang="en-US" sz="4000" b="1" dirty="0">
                <a:solidFill>
                  <a:srgbClr val="FF0000"/>
                </a:solidFill>
              </a:rPr>
              <a:t> 32-37)</a:t>
            </a:r>
          </a:p>
          <a:p>
            <a:pPr lvl="1">
              <a:buNone/>
            </a:pPr>
            <a:r>
              <a:rPr lang="en-US" sz="3600" dirty="0"/>
              <a:t>1. Contradicting Job’s friends (</a:t>
            </a:r>
            <a:r>
              <a:rPr lang="en-US" sz="3600" b="1" dirty="0"/>
              <a:t>32)</a:t>
            </a:r>
          </a:p>
          <a:p>
            <a:pPr lvl="1">
              <a:buNone/>
            </a:pPr>
            <a:r>
              <a:rPr lang="en-US" sz="3600" dirty="0"/>
              <a:t>2. Contradicting Job himself (</a:t>
            </a:r>
            <a:r>
              <a:rPr lang="en-US" sz="3600" b="1" dirty="0"/>
              <a:t>33)</a:t>
            </a:r>
          </a:p>
          <a:p>
            <a:pPr lvl="1">
              <a:buNone/>
            </a:pPr>
            <a:r>
              <a:rPr lang="en-US" sz="3600" dirty="0"/>
              <a:t>3. Proclaiming God’s justice, goodness, and majesty (</a:t>
            </a:r>
            <a:r>
              <a:rPr lang="en-US" sz="3600" b="1" dirty="0"/>
              <a:t>34-37)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BRIEF OUTLINE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9831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IV. Job’s Deliverance (</a:t>
            </a:r>
            <a:r>
              <a:rPr lang="en-US" b="1" dirty="0" err="1">
                <a:solidFill>
                  <a:srgbClr val="FF0000"/>
                </a:solidFill>
              </a:rPr>
              <a:t>ch.</a:t>
            </a:r>
            <a:r>
              <a:rPr lang="en-US" b="1" dirty="0">
                <a:solidFill>
                  <a:srgbClr val="FF0000"/>
                </a:solidFill>
              </a:rPr>
              <a:t> 38-42)</a:t>
            </a:r>
          </a:p>
          <a:p>
            <a:pPr>
              <a:buNone/>
            </a:pPr>
            <a:r>
              <a:rPr lang="da-DK" b="1" dirty="0"/>
              <a:t>	A. God Humbles Job (38:1-42:6)</a:t>
            </a:r>
          </a:p>
          <a:p>
            <a:pPr>
              <a:buNone/>
            </a:pPr>
            <a:r>
              <a:rPr lang="en-US" dirty="0"/>
              <a:t>		1. Through questions too great to answer</a:t>
            </a:r>
            <a:br>
              <a:rPr lang="en-US" dirty="0"/>
            </a:br>
            <a:r>
              <a:rPr lang="en-US" dirty="0"/>
              <a:t>	(</a:t>
            </a:r>
            <a:r>
              <a:rPr lang="en-US" b="1" dirty="0"/>
              <a:t>38:1-41:34)</a:t>
            </a:r>
          </a:p>
          <a:p>
            <a:pPr>
              <a:buNone/>
            </a:pPr>
            <a:r>
              <a:rPr lang="en-US" dirty="0"/>
              <a:t>		2. Job acknowledges his inability to understand (</a:t>
            </a:r>
            <a:r>
              <a:rPr lang="en-US" b="1" dirty="0"/>
              <a:t>42:1-6)</a:t>
            </a:r>
          </a:p>
          <a:p>
            <a:pPr>
              <a:buNone/>
            </a:pPr>
            <a:r>
              <a:rPr lang="en-US" b="1" dirty="0"/>
              <a:t>	B. God Honors Job (42:7-17)</a:t>
            </a:r>
          </a:p>
          <a:p>
            <a:pPr>
              <a:buNone/>
            </a:pPr>
            <a:r>
              <a:rPr lang="en-US" dirty="0"/>
              <a:t>		1. God rebukes his critics (</a:t>
            </a:r>
            <a:r>
              <a:rPr lang="en-US" b="1" dirty="0"/>
              <a:t>42:7-10)</a:t>
            </a:r>
          </a:p>
          <a:p>
            <a:pPr>
              <a:buNone/>
            </a:pPr>
            <a:r>
              <a:rPr lang="en-US" dirty="0"/>
              <a:t>		2. God restores his wealth (</a:t>
            </a:r>
            <a:r>
              <a:rPr lang="en-US" b="1" dirty="0"/>
              <a:t>42:11-17)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baseline="0" dirty="0">
                <a:solidFill>
                  <a:srgbClr val="FF0000"/>
                </a:solidFill>
              </a:rPr>
              <a:t>Suffering may be physical, or it may be mental. </a:t>
            </a:r>
          </a:p>
          <a:p>
            <a:pPr>
              <a:buNone/>
            </a:pPr>
            <a:r>
              <a:rPr lang="en-US" baseline="0" dirty="0"/>
              <a:t>	1.	Its source may be that of nature, that greatly helps humanity, and then indiscriminately inflicts inestimable suffering upon man. </a:t>
            </a:r>
          </a:p>
          <a:p>
            <a:pPr>
              <a:buNone/>
            </a:pPr>
            <a:r>
              <a:rPr lang="en-US" baseline="0" dirty="0"/>
              <a:t>	2.	Or, its source may be man himself as he wounds and hurts his fellow men. </a:t>
            </a:r>
          </a:p>
          <a:p>
            <a:pPr>
              <a:buNone/>
            </a:pPr>
            <a:r>
              <a:rPr lang="en-US" baseline="0" dirty="0"/>
              <a:t>	3.	Or, suffering may be self-inflicted, either willfully or in ignorance. </a:t>
            </a:r>
          </a:p>
          <a:p>
            <a:pPr>
              <a:buFont typeface="Wingdings" pitchFamily="2" charset="2"/>
              <a:buChar char="Ø"/>
            </a:pPr>
            <a:r>
              <a:rPr lang="en-US" baseline="0" dirty="0">
                <a:solidFill>
                  <a:srgbClr val="FF0000"/>
                </a:solidFill>
                <a:highlight>
                  <a:srgbClr val="FFFF00"/>
                </a:highlight>
              </a:rPr>
              <a:t>The real question is not how to avoid it, but, </a:t>
            </a:r>
            <a:r>
              <a:rPr lang="en-US" b="1" baseline="0" dirty="0">
                <a:solidFill>
                  <a:srgbClr val="FF0000"/>
                </a:solidFill>
                <a:highlight>
                  <a:srgbClr val="FFFF00"/>
                </a:highlight>
              </a:rPr>
              <a:t>"How shall I meet it?" and, "What use shall I make of it?"</a:t>
            </a:r>
            <a:r>
              <a:rPr lang="en-US" baseline="0" dirty="0">
                <a:solidFill>
                  <a:srgbClr val="FF0000"/>
                </a:solidFill>
                <a:highlight>
                  <a:srgbClr val="FFFF00"/>
                </a:highlight>
              </a:rPr>
              <a:t> Cf. Ps. 73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Study for today  -The Debate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1219200"/>
            <a:ext cx="11049000" cy="5638800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AutoNum type="romanUcPeriod" startAt="2"/>
            </a:pPr>
            <a:r>
              <a:rPr lang="en-US" b="1" dirty="0">
                <a:solidFill>
                  <a:srgbClr val="FF0000"/>
                </a:solidFill>
              </a:rPr>
              <a:t>Job’s Defense (</a:t>
            </a:r>
            <a:r>
              <a:rPr lang="en-US" b="1" dirty="0" err="1">
                <a:solidFill>
                  <a:srgbClr val="FF0000"/>
                </a:solidFill>
              </a:rPr>
              <a:t>ch.</a:t>
            </a:r>
            <a:r>
              <a:rPr lang="en-US" b="1" dirty="0">
                <a:solidFill>
                  <a:srgbClr val="FF0000"/>
                </a:solidFill>
              </a:rPr>
              <a:t> 4-37)</a:t>
            </a:r>
          </a:p>
          <a:p>
            <a:pPr marL="571500" indent="-571500">
              <a:buNone/>
            </a:pPr>
            <a:r>
              <a:rPr lang="en-US" b="1" dirty="0"/>
              <a:t>A. The First Round (4-14)</a:t>
            </a:r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Eliphaz</a:t>
            </a:r>
            <a:r>
              <a:rPr lang="en-US" dirty="0"/>
              <a:t> (</a:t>
            </a:r>
            <a:r>
              <a:rPr lang="en-US" b="1" dirty="0"/>
              <a:t>4-5) - </a:t>
            </a:r>
            <a:r>
              <a:rPr lang="en-US" b="1" u="sng" dirty="0"/>
              <a:t>Job’s reply </a:t>
            </a:r>
            <a:r>
              <a:rPr lang="en-US" b="1" dirty="0"/>
              <a:t>(6-7)</a:t>
            </a:r>
          </a:p>
          <a:p>
            <a:pPr lvl="1">
              <a:buNone/>
            </a:pPr>
            <a:r>
              <a:rPr lang="sv-SE" dirty="0"/>
              <a:t>2. Bildad (</a:t>
            </a:r>
            <a:r>
              <a:rPr lang="sv-SE" b="1" dirty="0"/>
              <a:t>8) - </a:t>
            </a:r>
            <a:r>
              <a:rPr lang="sv-SE" b="1" u="sng" dirty="0"/>
              <a:t>Job’s reply </a:t>
            </a:r>
            <a:r>
              <a:rPr lang="sv-SE" b="1" dirty="0"/>
              <a:t>(9-10)</a:t>
            </a:r>
          </a:p>
          <a:p>
            <a:pPr lvl="1">
              <a:buNone/>
            </a:pPr>
            <a:r>
              <a:rPr lang="en-US" dirty="0"/>
              <a:t>3. </a:t>
            </a:r>
            <a:r>
              <a:rPr lang="en-US" dirty="0" err="1"/>
              <a:t>Zophar</a:t>
            </a:r>
            <a:r>
              <a:rPr lang="en-US" dirty="0"/>
              <a:t> (</a:t>
            </a:r>
            <a:r>
              <a:rPr lang="en-US" b="1" dirty="0"/>
              <a:t>11) - </a:t>
            </a:r>
            <a:r>
              <a:rPr lang="en-US" b="1" u="sng" dirty="0"/>
              <a:t>Job’s reply </a:t>
            </a:r>
            <a:r>
              <a:rPr lang="en-US" b="1" dirty="0"/>
              <a:t>(12-14)</a:t>
            </a:r>
          </a:p>
          <a:p>
            <a:pPr>
              <a:buNone/>
            </a:pPr>
            <a:r>
              <a:rPr lang="en-US" b="1" dirty="0"/>
              <a:t>B. The Second Round (15-21)</a:t>
            </a:r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Eliphaz</a:t>
            </a:r>
            <a:r>
              <a:rPr lang="en-US" dirty="0"/>
              <a:t> (</a:t>
            </a:r>
            <a:r>
              <a:rPr lang="en-US" b="1" dirty="0"/>
              <a:t>15) - </a:t>
            </a:r>
            <a:r>
              <a:rPr lang="en-US" b="1" u="sng" dirty="0"/>
              <a:t>Job’s reply </a:t>
            </a:r>
            <a:r>
              <a:rPr lang="en-US" b="1" dirty="0"/>
              <a:t>(16-17)</a:t>
            </a:r>
          </a:p>
          <a:p>
            <a:pPr lvl="1">
              <a:buNone/>
            </a:pPr>
            <a:r>
              <a:rPr lang="sv-SE" dirty="0"/>
              <a:t>2. Bildad (</a:t>
            </a:r>
            <a:r>
              <a:rPr lang="sv-SE" b="1" dirty="0"/>
              <a:t>18) - </a:t>
            </a:r>
            <a:r>
              <a:rPr lang="sv-SE" b="1" u="sng" dirty="0"/>
              <a:t>Job’s reply </a:t>
            </a:r>
            <a:r>
              <a:rPr lang="sv-SE" b="1" dirty="0"/>
              <a:t>(19)</a:t>
            </a:r>
          </a:p>
          <a:p>
            <a:pPr lvl="1">
              <a:buNone/>
            </a:pPr>
            <a:r>
              <a:rPr lang="en-US" dirty="0"/>
              <a:t>3. </a:t>
            </a:r>
            <a:r>
              <a:rPr lang="en-US" dirty="0" err="1"/>
              <a:t>Zophar</a:t>
            </a:r>
            <a:r>
              <a:rPr lang="en-US" dirty="0"/>
              <a:t> (</a:t>
            </a:r>
            <a:r>
              <a:rPr lang="en-US" b="1" dirty="0"/>
              <a:t>20) - </a:t>
            </a:r>
            <a:r>
              <a:rPr lang="en-US" b="1" u="sng" dirty="0"/>
              <a:t>Job’s reply </a:t>
            </a:r>
            <a:r>
              <a:rPr lang="en-US" b="1" dirty="0"/>
              <a:t>(21)</a:t>
            </a:r>
          </a:p>
          <a:p>
            <a:pPr>
              <a:buNone/>
            </a:pPr>
            <a:r>
              <a:rPr lang="en-US" b="1" dirty="0"/>
              <a:t>C. The Third Round (22-37)</a:t>
            </a:r>
          </a:p>
          <a:p>
            <a:pPr lvl="1">
              <a:buNone/>
            </a:pPr>
            <a:r>
              <a:rPr lang="en-US" dirty="0"/>
              <a:t>1. </a:t>
            </a:r>
            <a:r>
              <a:rPr lang="en-US" dirty="0" err="1"/>
              <a:t>Eliphaz</a:t>
            </a:r>
            <a:r>
              <a:rPr lang="en-US" dirty="0"/>
              <a:t> (</a:t>
            </a:r>
            <a:r>
              <a:rPr lang="en-US" b="1" dirty="0"/>
              <a:t>22) - </a:t>
            </a:r>
            <a:r>
              <a:rPr lang="en-US" b="1" u="sng" dirty="0"/>
              <a:t>Job’s reply </a:t>
            </a:r>
            <a:r>
              <a:rPr lang="en-US" b="1" dirty="0"/>
              <a:t>(23-24)</a:t>
            </a:r>
          </a:p>
          <a:p>
            <a:pPr lvl="1">
              <a:buNone/>
            </a:pPr>
            <a:r>
              <a:rPr lang="sv-SE" dirty="0"/>
              <a:t>2. Bildad (</a:t>
            </a:r>
            <a:r>
              <a:rPr lang="sv-SE" b="1" dirty="0"/>
              <a:t>25) - </a:t>
            </a:r>
            <a:r>
              <a:rPr lang="sv-SE" b="1" u="sng" dirty="0"/>
              <a:t>Job’s reply </a:t>
            </a:r>
            <a:r>
              <a:rPr lang="sv-SE" b="1" dirty="0"/>
              <a:t>(26-31)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Debate: </a:t>
            </a:r>
            <a:br>
              <a:rPr lang="en-US" dirty="0"/>
            </a:br>
            <a:r>
              <a:rPr lang="en-US" dirty="0"/>
              <a:t>Philosophy of Job’s Friends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b="1" baseline="0" dirty="0" err="1">
                <a:solidFill>
                  <a:srgbClr val="FF0000"/>
                </a:solidFill>
              </a:rPr>
              <a:t>Eliphaz</a:t>
            </a:r>
            <a:r>
              <a:rPr lang="en-US" sz="4000" b="1" baseline="0" dirty="0">
                <a:solidFill>
                  <a:srgbClr val="FF0000"/>
                </a:solidFill>
              </a:rPr>
              <a:t> -- first speech (Job 4-5). </a:t>
            </a:r>
            <a:br>
              <a:rPr lang="en-US" sz="4000" b="1" baseline="0" dirty="0">
                <a:solidFill>
                  <a:srgbClr val="FF0000"/>
                </a:solidFill>
              </a:rPr>
            </a:br>
            <a:r>
              <a:rPr lang="en-US" sz="4000" b="1" baseline="0" dirty="0">
                <a:solidFill>
                  <a:srgbClr val="FF0000"/>
                </a:solidFill>
                <a:highlight>
                  <a:srgbClr val="FFFF00"/>
                </a:highlight>
              </a:rPr>
              <a:t>Appeals to Experience.</a:t>
            </a:r>
          </a:p>
          <a:p>
            <a:pPr>
              <a:buNone/>
            </a:pPr>
            <a:r>
              <a:rPr lang="en-US" sz="4000" baseline="0" dirty="0"/>
              <a:t>1. 	Suffering is the result of sin.</a:t>
            </a:r>
          </a:p>
          <a:p>
            <a:pPr>
              <a:buNone/>
            </a:pPr>
            <a:r>
              <a:rPr lang="en-US" sz="4000" baseline="0" dirty="0"/>
              <a:t>2. 	Although apparently Job, you have been a good man, yet you suffer.</a:t>
            </a:r>
          </a:p>
          <a:p>
            <a:pPr>
              <a:buNone/>
            </a:pPr>
            <a:r>
              <a:rPr lang="en-US" sz="4000" baseline="0" dirty="0"/>
              <a:t>3. 	Therefore, since you suffer, you have sinned.</a:t>
            </a:r>
            <a:endParaRPr lang="en-US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Debate: </a:t>
            </a:r>
            <a:br>
              <a:rPr lang="en-US" dirty="0"/>
            </a:br>
            <a:r>
              <a:rPr lang="en-US" dirty="0"/>
              <a:t>Philosophy of Job’s Friends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000" b="1" baseline="0" dirty="0" err="1">
                <a:solidFill>
                  <a:srgbClr val="FF0000"/>
                </a:solidFill>
              </a:rPr>
              <a:t>Eliphaz</a:t>
            </a:r>
            <a:r>
              <a:rPr lang="en-US" sz="4000" b="1" baseline="0" dirty="0">
                <a:solidFill>
                  <a:srgbClr val="FF0000"/>
                </a:solidFill>
              </a:rPr>
              <a:t> -- second speech  (Job 15). </a:t>
            </a:r>
          </a:p>
          <a:p>
            <a:pPr>
              <a:buNone/>
            </a:pPr>
            <a:r>
              <a:rPr lang="en-US" sz="4000" baseline="0" dirty="0"/>
              <a:t>1. Only the wicked are cut off speedily.</a:t>
            </a:r>
          </a:p>
          <a:p>
            <a:pPr>
              <a:buNone/>
            </a:pPr>
            <a:r>
              <a:rPr lang="en-US" sz="4000" baseline="0" dirty="0"/>
              <a:t>2. You, Job, have been cut off speedily.</a:t>
            </a:r>
          </a:p>
          <a:p>
            <a:pPr marL="514350" indent="-514350">
              <a:buAutoNum type="arabicPeriod" startAt="3"/>
            </a:pPr>
            <a:r>
              <a:rPr lang="en-US" sz="4000" baseline="0" dirty="0"/>
              <a:t>Therefore, you are a wicked man.</a:t>
            </a:r>
          </a:p>
          <a:p>
            <a:pPr marL="514350" indent="-514350">
              <a:buNone/>
            </a:pPr>
            <a:endParaRPr lang="en-US" sz="4000" dirty="0"/>
          </a:p>
          <a:p>
            <a:pPr marL="514350" indent="-514350">
              <a:buNone/>
            </a:pPr>
            <a:r>
              <a:rPr lang="en-US" sz="4000" i="1" baseline="0" dirty="0">
                <a:highlight>
                  <a:srgbClr val="FFFF00"/>
                </a:highlight>
              </a:rPr>
              <a:t>“Miserable comforters</a:t>
            </a:r>
            <a:r>
              <a:rPr lang="en-US" sz="4000" i="1" dirty="0">
                <a:highlight>
                  <a:srgbClr val="FFFF00"/>
                </a:highlight>
              </a:rPr>
              <a:t> are ye all. Shall vain words have an end?” Job 16:2</a:t>
            </a:r>
            <a:endParaRPr lang="en-US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Debate: </a:t>
            </a:r>
            <a:br>
              <a:rPr lang="en-US" dirty="0"/>
            </a:br>
            <a:r>
              <a:rPr lang="en-US" dirty="0"/>
              <a:t>Philosophy of Job’s Friends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508634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baseline="0" dirty="0" err="1">
                <a:solidFill>
                  <a:srgbClr val="FF0000"/>
                </a:solidFill>
              </a:rPr>
              <a:t>Eliphaz</a:t>
            </a:r>
            <a:r>
              <a:rPr lang="en-US" sz="3500" b="1" baseline="0" dirty="0">
                <a:solidFill>
                  <a:srgbClr val="FF0000"/>
                </a:solidFill>
              </a:rPr>
              <a:t> -- third speech of (Job 22). </a:t>
            </a:r>
          </a:p>
          <a:p>
            <a:r>
              <a:rPr lang="en-US" sz="3500" baseline="0" dirty="0">
                <a:highlight>
                  <a:srgbClr val="FFFF00"/>
                </a:highlight>
              </a:rPr>
              <a:t>Charges</a:t>
            </a:r>
            <a:r>
              <a:rPr lang="en-US" sz="3500" dirty="0">
                <a:highlight>
                  <a:srgbClr val="FFFF00"/>
                </a:highlight>
              </a:rPr>
              <a:t> Job w</a:t>
            </a:r>
            <a:r>
              <a:rPr lang="en-US" sz="3500" baseline="0" dirty="0">
                <a:highlight>
                  <a:srgbClr val="FFFF00"/>
                </a:highlight>
              </a:rPr>
              <a:t>ith great wickedness (4-10), and appealing to him to confess his sin and return to God (21-29). </a:t>
            </a:r>
          </a:p>
          <a:p>
            <a:pPr lvl="1"/>
            <a:r>
              <a:rPr lang="en-US" sz="3000" baseline="0" dirty="0"/>
              <a:t>Where is the evidence?</a:t>
            </a:r>
          </a:p>
          <a:p>
            <a:r>
              <a:rPr lang="en-US" sz="3500" baseline="0" dirty="0"/>
              <a:t>There is much truth in what he says, but his premise and application are wrong. </a:t>
            </a:r>
          </a:p>
          <a:p>
            <a:r>
              <a:rPr lang="en-US" sz="3500" baseline="0" dirty="0">
                <a:highlight>
                  <a:srgbClr val="FFFF00"/>
                </a:highlight>
              </a:rPr>
              <a:t>His premise is that all suffering is punitive, the result of the individual's sin. </a:t>
            </a:r>
          </a:p>
          <a:p>
            <a:r>
              <a:rPr lang="en-US" sz="3500" baseline="0" dirty="0"/>
              <a:t>Therefore, his application is that Job suffers because of sin; therefore Job is a sinner</a:t>
            </a:r>
            <a:r>
              <a:rPr lang="en-US" baseline="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Debate: </a:t>
            </a:r>
            <a:br>
              <a:rPr lang="en-US" dirty="0"/>
            </a:br>
            <a:r>
              <a:rPr lang="en-US" dirty="0"/>
              <a:t>Philosophy of Job’s Friends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609728"/>
            <a:ext cx="11810999" cy="51530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baseline="0" dirty="0" err="1">
                <a:solidFill>
                  <a:srgbClr val="FF0000"/>
                </a:solidFill>
                <a:highlight>
                  <a:srgbClr val="FFFF00"/>
                </a:highlight>
              </a:rPr>
              <a:t>Bildad</a:t>
            </a:r>
            <a:r>
              <a:rPr lang="en-US" sz="3600" b="1" baseline="0" dirty="0">
                <a:solidFill>
                  <a:srgbClr val="FF0000"/>
                </a:solidFill>
                <a:highlight>
                  <a:srgbClr val="FFFF00"/>
                </a:highlight>
              </a:rPr>
              <a:t> –  Appeals to Tradition</a:t>
            </a:r>
          </a:p>
          <a:p>
            <a:r>
              <a:rPr lang="en-US" sz="3600" baseline="0" dirty="0"/>
              <a:t>First speech he accuses Job's children of sinning </a:t>
            </a:r>
            <a:r>
              <a:rPr lang="en-US" sz="3600" baseline="0" dirty="0">
                <a:solidFill>
                  <a:srgbClr val="FF0000"/>
                </a:solidFill>
              </a:rPr>
              <a:t>(Job 8:1-4; 8-10). </a:t>
            </a:r>
          </a:p>
          <a:p>
            <a:r>
              <a:rPr lang="en-US" sz="3600" baseline="0" dirty="0"/>
              <a:t>Second speech</a:t>
            </a:r>
            <a:r>
              <a:rPr lang="en-US" sz="3600" baseline="0" dirty="0">
                <a:solidFill>
                  <a:srgbClr val="FF0000"/>
                </a:solidFill>
              </a:rPr>
              <a:t> (Job 18) </a:t>
            </a:r>
            <a:r>
              <a:rPr lang="en-US" sz="3600" baseline="0" dirty="0"/>
              <a:t>he depicts the awful lot of sinners. </a:t>
            </a:r>
          </a:p>
          <a:p>
            <a:r>
              <a:rPr lang="en-US" sz="3600" baseline="0" dirty="0">
                <a:highlight>
                  <a:srgbClr val="FFFF00"/>
                </a:highlight>
              </a:rPr>
              <a:t>His premise and conclusions are the same as of </a:t>
            </a:r>
            <a:r>
              <a:rPr lang="en-US" sz="3600" baseline="0" dirty="0" err="1">
                <a:highlight>
                  <a:srgbClr val="FFFF00"/>
                </a:highlight>
              </a:rPr>
              <a:t>Eliphaz</a:t>
            </a:r>
            <a:r>
              <a:rPr lang="en-US" sz="3600" baseline="0" dirty="0">
                <a:highlight>
                  <a:srgbClr val="FFFF00"/>
                </a:highlight>
              </a:rPr>
              <a:t>:</a:t>
            </a:r>
          </a:p>
          <a:p>
            <a:pPr>
              <a:buNone/>
            </a:pPr>
            <a:r>
              <a:rPr lang="en-US" sz="3600" baseline="0" dirty="0"/>
              <a:t>1. 	The lot of sinners is terrible.</a:t>
            </a:r>
          </a:p>
          <a:p>
            <a:pPr>
              <a:buNone/>
            </a:pPr>
            <a:r>
              <a:rPr lang="en-US" sz="3600" baseline="0" dirty="0"/>
              <a:t>2. 	Your lot, Job, is terrible.</a:t>
            </a:r>
          </a:p>
          <a:p>
            <a:pPr>
              <a:buNone/>
            </a:pPr>
            <a:r>
              <a:rPr lang="en-US" sz="3600" baseline="0" dirty="0"/>
              <a:t>3. 	Therefore, you must be a terrible sinner.</a:t>
            </a:r>
            <a:endParaRPr lang="en-US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Debate: </a:t>
            </a:r>
            <a:br>
              <a:rPr lang="en-US" dirty="0"/>
            </a:br>
            <a:r>
              <a:rPr lang="en-US" dirty="0"/>
              <a:t>Philosophy of Job’s Friends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1600203"/>
            <a:ext cx="11696700" cy="52577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baseline="0" dirty="0" err="1">
                <a:solidFill>
                  <a:srgbClr val="FF0000"/>
                </a:solidFill>
                <a:highlight>
                  <a:srgbClr val="FFFF00"/>
                </a:highlight>
              </a:rPr>
              <a:t>Zophar</a:t>
            </a:r>
            <a:r>
              <a:rPr lang="en-US" sz="3600" b="1" baseline="0" dirty="0">
                <a:solidFill>
                  <a:srgbClr val="FF0000"/>
                </a:solidFill>
                <a:highlight>
                  <a:srgbClr val="FFFF00"/>
                </a:highlight>
              </a:rPr>
              <a:t> --  is the most direct, harsh and blunt of all the friends. (Job 11) Dogmatic.</a:t>
            </a:r>
          </a:p>
          <a:p>
            <a:r>
              <a:rPr lang="en-US" sz="3600" baseline="0" dirty="0"/>
              <a:t> NOTE:  </a:t>
            </a:r>
            <a:r>
              <a:rPr lang="en-US" sz="3600" u="sng" baseline="0" dirty="0"/>
              <a:t>He charges that Job's suffering is not even so great as it should be</a:t>
            </a:r>
            <a:r>
              <a:rPr lang="en-US" sz="3600" baseline="0" dirty="0"/>
              <a:t>: </a:t>
            </a:r>
            <a:r>
              <a:rPr lang="en-US" sz="3600" i="1" baseline="0" dirty="0"/>
              <a:t>"Know therefore that God </a:t>
            </a:r>
            <a:r>
              <a:rPr lang="en-US" sz="3600" i="1" baseline="0" dirty="0" err="1"/>
              <a:t>exacteth</a:t>
            </a:r>
            <a:r>
              <a:rPr lang="en-US" sz="3600" i="1" baseline="0" dirty="0"/>
              <a:t> of thee less than thine iniquity </a:t>
            </a:r>
            <a:r>
              <a:rPr lang="en-US" sz="3600" i="1" baseline="0" dirty="0" err="1"/>
              <a:t>deserveth</a:t>
            </a:r>
            <a:r>
              <a:rPr lang="en-US" sz="3600" i="1" baseline="0" dirty="0"/>
              <a:t>" </a:t>
            </a:r>
            <a:r>
              <a:rPr lang="en-US" sz="3600" i="1" baseline="0" dirty="0">
                <a:solidFill>
                  <a:srgbClr val="FF0000"/>
                </a:solidFill>
              </a:rPr>
              <a:t>(11:6b). </a:t>
            </a:r>
          </a:p>
          <a:p>
            <a:r>
              <a:rPr lang="en-US" sz="3600" dirty="0"/>
              <a:t> Zophar’s concession. </a:t>
            </a:r>
            <a:r>
              <a:rPr lang="en-US" sz="3600" baseline="0" dirty="0">
                <a:solidFill>
                  <a:srgbClr val="FF0000"/>
                </a:solidFill>
              </a:rPr>
              <a:t>(Job 20) </a:t>
            </a:r>
            <a:br>
              <a:rPr lang="en-US" sz="3600" baseline="0" dirty="0"/>
            </a:br>
            <a:r>
              <a:rPr lang="en-US" sz="3600" baseline="0" dirty="0"/>
              <a:t> </a:t>
            </a:r>
            <a:r>
              <a:rPr lang="en-US" sz="3600" i="1" baseline="0" dirty="0"/>
              <a:t>"the triumphing of the wicked is short, and the joy of the godless but for a moment? </a:t>
            </a:r>
            <a:r>
              <a:rPr lang="en-US" sz="3600" i="1" baseline="0" dirty="0">
                <a:solidFill>
                  <a:srgbClr val="FF0000"/>
                </a:solidFill>
              </a:rPr>
              <a:t>(20:5)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Contention and Perplexity of Job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437" y="1533528"/>
            <a:ext cx="11287125" cy="525779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4000" b="1" dirty="0">
                <a:solidFill>
                  <a:srgbClr val="FF0000"/>
                </a:solidFill>
                <a:highlight>
                  <a:srgbClr val="FFFF00"/>
                </a:highlight>
              </a:rPr>
              <a:t>T</a:t>
            </a:r>
            <a:r>
              <a:rPr lang="en-US" sz="4000" b="1" baseline="0" dirty="0">
                <a:solidFill>
                  <a:srgbClr val="FF0000"/>
                </a:solidFill>
                <a:highlight>
                  <a:srgbClr val="FFFF00"/>
                </a:highlight>
              </a:rPr>
              <a:t>hree points stand out most prominently:</a:t>
            </a:r>
          </a:p>
          <a:p>
            <a:pPr>
              <a:buNone/>
            </a:pPr>
            <a:r>
              <a:rPr lang="en-US" sz="4000" baseline="0" dirty="0"/>
              <a:t>1. </a:t>
            </a:r>
            <a:r>
              <a:rPr lang="en-US" sz="4000" dirty="0"/>
              <a:t> </a:t>
            </a:r>
            <a:r>
              <a:rPr lang="en-US" sz="4000" baseline="0" dirty="0"/>
              <a:t>Job always affirms his integrity: </a:t>
            </a:r>
            <a:r>
              <a:rPr lang="en-US" sz="4000" i="1" baseline="0" dirty="0"/>
              <a:t>"I am innocent.“ </a:t>
            </a:r>
            <a:br>
              <a:rPr lang="en-US" sz="4000" i="1" baseline="0" dirty="0"/>
            </a:br>
            <a:r>
              <a:rPr lang="en-US" sz="4000" i="1" baseline="0" dirty="0"/>
              <a:t>(2:9-10; 13:16-19; 33:9)</a:t>
            </a:r>
          </a:p>
          <a:p>
            <a:pPr marL="514350" indent="-514350">
              <a:buAutoNum type="arabicPeriod" startAt="2"/>
            </a:pPr>
            <a:r>
              <a:rPr lang="en-US" sz="4000" baseline="0" dirty="0"/>
              <a:t>He is undergoing terrible suffering; suffering beyond all description.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en-US" sz="3600" dirty="0"/>
              <a:t>Wishes he had not been born. (Ch. 3; 7:16; 10:1ff; 10:18ff)</a:t>
            </a:r>
            <a:endParaRPr lang="en-US" sz="3600" baseline="0" dirty="0"/>
          </a:p>
          <a:p>
            <a:pPr>
              <a:buNone/>
            </a:pPr>
            <a:r>
              <a:rPr lang="en-US" sz="4000" baseline="0" dirty="0"/>
              <a:t>3. </a:t>
            </a:r>
            <a:r>
              <a:rPr lang="en-US" sz="4000" dirty="0"/>
              <a:t> </a:t>
            </a:r>
            <a:r>
              <a:rPr lang="en-US" sz="4000" baseline="0" dirty="0"/>
              <a:t>He continues to go back to God as the cause. (9:20-24)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Contention and Perplexity of Job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6" y="1417638"/>
            <a:ext cx="11039474" cy="53736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baseline="0" dirty="0">
                <a:solidFill>
                  <a:srgbClr val="FF0000"/>
                </a:solidFill>
                <a:highlight>
                  <a:srgbClr val="FFFF00"/>
                </a:highlight>
              </a:rPr>
              <a:t>Why should his suffering be so intense? </a:t>
            </a:r>
          </a:p>
          <a:p>
            <a:pPr>
              <a:buNone/>
            </a:pPr>
            <a:r>
              <a:rPr lang="en-US" baseline="0" dirty="0"/>
              <a:t>1.	He blames God with being unmerciful to him, of being unduly and unjustly hard on him </a:t>
            </a:r>
            <a:r>
              <a:rPr lang="en-US" baseline="0" dirty="0">
                <a:solidFill>
                  <a:srgbClr val="FF0000"/>
                </a:solidFill>
              </a:rPr>
              <a:t>(chapter 6). </a:t>
            </a:r>
          </a:p>
          <a:p>
            <a:pPr>
              <a:buNone/>
            </a:pPr>
            <a:r>
              <a:rPr lang="en-US" baseline="0" dirty="0"/>
              <a:t>2.	</a:t>
            </a:r>
            <a:r>
              <a:rPr lang="en-US" b="1" baseline="0" dirty="0"/>
              <a:t>He then charges that there is no moral standard in the universe, that God makes no distinction between right and wrong </a:t>
            </a:r>
            <a:r>
              <a:rPr lang="en-US" b="1" baseline="0" dirty="0">
                <a:solidFill>
                  <a:srgbClr val="FF0000"/>
                </a:solidFill>
              </a:rPr>
              <a:t>(9:22-24). </a:t>
            </a:r>
          </a:p>
          <a:p>
            <a:pPr marL="514350" indent="-514350">
              <a:buAutoNum type="arabicPeriod" startAt="3"/>
            </a:pPr>
            <a:r>
              <a:rPr lang="en-US" baseline="0" dirty="0"/>
              <a:t>All power belongs to God, but it appears as if God uses it to further the cause of the bad as well as the good </a:t>
            </a:r>
            <a:r>
              <a:rPr lang="en-US" baseline="0" dirty="0">
                <a:solidFill>
                  <a:srgbClr val="FF0000"/>
                </a:solidFill>
              </a:rPr>
              <a:t>(chapter 12). </a:t>
            </a:r>
          </a:p>
          <a:p>
            <a:pPr marL="914400" lvl="1" indent="-514350"/>
            <a:r>
              <a:rPr lang="en-US" baseline="0" dirty="0"/>
              <a:t>In this Job accuses God unjustly, and without knowing some of the things he later came to realize he did not know.</a:t>
            </a:r>
          </a:p>
          <a:p>
            <a:pPr marL="914400" lvl="1" indent="-514350"/>
            <a:r>
              <a:rPr lang="en-US" sz="3500" b="1" dirty="0">
                <a:solidFill>
                  <a:srgbClr val="FF0000"/>
                </a:solidFill>
              </a:rPr>
              <a:t>*</a:t>
            </a:r>
            <a:r>
              <a:rPr lang="en-US" sz="3300" b="1" dirty="0">
                <a:solidFill>
                  <a:srgbClr val="FF0000"/>
                </a:solidFill>
              </a:rPr>
              <a:t>Note: Job 13:3; 23:4ff </a:t>
            </a:r>
            <a:r>
              <a:rPr lang="en-US" sz="3300" b="1" dirty="0">
                <a:solidFill>
                  <a:srgbClr val="FF0000"/>
                </a:solidFill>
                <a:highlight>
                  <a:srgbClr val="FFFF00"/>
                </a:highlight>
              </a:rPr>
              <a:t>Job wants to argue….</a:t>
            </a:r>
            <a:endParaRPr lang="en-US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baseline="0" dirty="0"/>
              <a:t>Job's attitude toward God </a:t>
            </a:r>
            <a:br>
              <a:rPr lang="en-US" b="1" baseline="0" dirty="0"/>
            </a:br>
            <a:r>
              <a:rPr lang="en-US" b="1" baseline="0" dirty="0"/>
              <a:t>begins to change </a:t>
            </a:r>
            <a:r>
              <a:rPr lang="en-US" baseline="0" dirty="0"/>
              <a:t>– Job 13-19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600200"/>
            <a:ext cx="11515725" cy="5257800"/>
          </a:xfrm>
        </p:spPr>
        <p:txBody>
          <a:bodyPr>
            <a:normAutofit fontScale="92500" lnSpcReduction="20000"/>
          </a:bodyPr>
          <a:lstStyle/>
          <a:p>
            <a:r>
              <a:rPr lang="en-US" baseline="0" dirty="0"/>
              <a:t> Job affirms </a:t>
            </a:r>
            <a:r>
              <a:rPr lang="en-US" i="1" baseline="0" dirty="0"/>
              <a:t>"that a godless man shall not come before him" </a:t>
            </a:r>
            <a:r>
              <a:rPr lang="en-US" i="1" baseline="0" dirty="0">
                <a:solidFill>
                  <a:srgbClr val="FF0000"/>
                </a:solidFill>
              </a:rPr>
              <a:t>(13:16). </a:t>
            </a:r>
          </a:p>
          <a:p>
            <a:r>
              <a:rPr lang="en-US" i="1" baseline="0" dirty="0"/>
              <a:t>"How many (what) are mine iniquities and sins?" </a:t>
            </a:r>
            <a:r>
              <a:rPr lang="en-US" i="1" baseline="0" dirty="0">
                <a:solidFill>
                  <a:srgbClr val="FF0000"/>
                </a:solidFill>
              </a:rPr>
              <a:t>(13:23)</a:t>
            </a:r>
          </a:p>
          <a:p>
            <a:r>
              <a:rPr lang="en-US" i="1" baseline="0" dirty="0"/>
              <a:t>"Wherefore </a:t>
            </a:r>
            <a:r>
              <a:rPr lang="en-US" i="1" baseline="0" dirty="0" err="1"/>
              <a:t>hidest</a:t>
            </a:r>
            <a:r>
              <a:rPr lang="en-US" i="1" baseline="0" dirty="0"/>
              <a:t> thou thy face, and </a:t>
            </a:r>
            <a:r>
              <a:rPr lang="en-US" i="1" baseline="0" dirty="0" err="1"/>
              <a:t>holdest</a:t>
            </a:r>
            <a:r>
              <a:rPr lang="en-US" i="1" baseline="0" dirty="0"/>
              <a:t> me for </a:t>
            </a:r>
            <a:r>
              <a:rPr lang="en-US" i="1" baseline="0" dirty="0" err="1"/>
              <a:t>thine</a:t>
            </a:r>
            <a:r>
              <a:rPr lang="en-US" i="1" baseline="0" dirty="0"/>
              <a:t> enemy?" </a:t>
            </a:r>
            <a:r>
              <a:rPr lang="en-US" i="1" baseline="0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</a:rPr>
              <a:t>13:</a:t>
            </a:r>
            <a:r>
              <a:rPr lang="en-US" i="1" baseline="0" dirty="0">
                <a:solidFill>
                  <a:srgbClr val="FF0000"/>
                </a:solidFill>
              </a:rPr>
              <a:t>24)</a:t>
            </a:r>
          </a:p>
          <a:p>
            <a:r>
              <a:rPr lang="en-US" i="1" baseline="0" dirty="0"/>
              <a:t>"Wilt thou harass a driven leaf? and wilt thou pursue the dry stubble?" </a:t>
            </a:r>
            <a:r>
              <a:rPr lang="en-US" i="1" baseline="0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</a:rPr>
              <a:t>13:</a:t>
            </a:r>
            <a:r>
              <a:rPr lang="en-US" i="1" baseline="0" dirty="0">
                <a:solidFill>
                  <a:srgbClr val="FF0000"/>
                </a:solidFill>
              </a:rPr>
              <a:t>25) </a:t>
            </a:r>
          </a:p>
          <a:p>
            <a:r>
              <a:rPr lang="en-US" dirty="0"/>
              <a:t>Job affirms mans frailty. </a:t>
            </a:r>
            <a:r>
              <a:rPr lang="en-US" i="1" dirty="0">
                <a:solidFill>
                  <a:srgbClr val="FF0000"/>
                </a:solidFill>
              </a:rPr>
              <a:t>(14:1-2, 13-15)</a:t>
            </a:r>
            <a:endParaRPr lang="en-US" i="1" baseline="0" dirty="0">
              <a:solidFill>
                <a:srgbClr val="FF0000"/>
              </a:solidFill>
            </a:endParaRPr>
          </a:p>
          <a:p>
            <a:r>
              <a:rPr lang="en-US" baseline="0" dirty="0"/>
              <a:t>Job appeals to God to witness for him </a:t>
            </a:r>
            <a:r>
              <a:rPr lang="en-US" baseline="0" dirty="0">
                <a:solidFill>
                  <a:srgbClr val="FF0000"/>
                </a:solidFill>
              </a:rPr>
              <a:t>(16:18-17:16), </a:t>
            </a:r>
            <a:r>
              <a:rPr lang="en-US" baseline="0" dirty="0"/>
              <a:t>while continuing to lament his condition.</a:t>
            </a:r>
          </a:p>
          <a:p>
            <a:r>
              <a:rPr lang="en-US" sz="4600" b="1" dirty="0">
                <a:solidFill>
                  <a:srgbClr val="FF0000"/>
                </a:solidFill>
                <a:highlight>
                  <a:srgbClr val="FFFF00"/>
                </a:highlight>
              </a:rPr>
              <a:t>Job is confident that God will vindicate him! </a:t>
            </a:r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</a:rPr>
              <a:t>(19:23-29). </a:t>
            </a:r>
            <a:endParaRPr lang="en-US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baseline="0" dirty="0"/>
              <a:t>Job's attitude toward God </a:t>
            </a:r>
            <a:br>
              <a:rPr lang="en-US" b="1" baseline="0" dirty="0"/>
            </a:br>
            <a:r>
              <a:rPr lang="en-US" b="1" baseline="0" dirty="0"/>
              <a:t>begins to change</a:t>
            </a:r>
            <a:r>
              <a:rPr lang="en-US" b="1" dirty="0"/>
              <a:t> </a:t>
            </a:r>
            <a:r>
              <a:rPr lang="en-US" dirty="0"/>
              <a:t>– Job 13-19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8767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baseline="0" dirty="0">
                <a:solidFill>
                  <a:srgbClr val="FF0000"/>
                </a:solidFill>
              </a:rPr>
              <a:t>The contention of Job may now be stated as follows:</a:t>
            </a:r>
          </a:p>
          <a:p>
            <a:pPr>
              <a:buNone/>
            </a:pPr>
            <a:r>
              <a:rPr lang="en-US" sz="4000" baseline="0" dirty="0"/>
              <a:t>1. I am righteous.</a:t>
            </a:r>
          </a:p>
          <a:p>
            <a:pPr>
              <a:buNone/>
            </a:pPr>
            <a:r>
              <a:rPr lang="en-US" sz="4000" baseline="0" dirty="0"/>
              <a:t>2. God is all-mighty, powerful, wise.</a:t>
            </a:r>
          </a:p>
          <a:p>
            <a:pPr>
              <a:buNone/>
            </a:pPr>
            <a:r>
              <a:rPr lang="en-US" sz="4000" baseline="0" dirty="0"/>
              <a:t>3. Therefore, there must be some other solution than that of the friends; they are unquestionably wrong. </a:t>
            </a:r>
            <a:br>
              <a:rPr lang="en-US" sz="4000" baseline="0" dirty="0"/>
            </a:br>
            <a:r>
              <a:rPr lang="en-US" sz="4000" b="1" baseline="0" dirty="0">
                <a:solidFill>
                  <a:srgbClr val="FF0000"/>
                </a:solidFill>
                <a:highlight>
                  <a:srgbClr val="FFFF00"/>
                </a:highlight>
              </a:rPr>
              <a:t>Suffering is not always punitive.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89040"/>
            <a:ext cx="8229600" cy="5592763"/>
          </a:xfrm>
        </p:spPr>
        <p:txBody>
          <a:bodyPr>
            <a:normAutofit fontScale="85000" lnSpcReduction="10000"/>
          </a:bodyPr>
          <a:lstStyle/>
          <a:p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b="1" dirty="0">
                <a:solidFill>
                  <a:srgbClr val="FF0000"/>
                </a:solidFill>
              </a:rPr>
              <a:t>"Why did this happen to me?" Cf. Eccl. 9:11</a:t>
            </a:r>
          </a:p>
          <a:p>
            <a:r>
              <a:rPr lang="en-US" sz="3800" b="1" i="1" dirty="0">
                <a:solidFill>
                  <a:srgbClr val="FF0000"/>
                </a:solidFill>
              </a:rPr>
              <a:t>Some say. "It is the Lord's will."</a:t>
            </a:r>
          </a:p>
          <a:p>
            <a:pPr>
              <a:buNone/>
            </a:pPr>
            <a:endParaRPr lang="en-US" b="1" i="1" baseline="0" dirty="0">
              <a:solidFill>
                <a:srgbClr val="FF0000"/>
              </a:solidFill>
            </a:endParaRPr>
          </a:p>
          <a:p>
            <a:r>
              <a:rPr lang="en-US" dirty="0">
                <a:highlight>
                  <a:srgbClr val="FFFF00"/>
                </a:highlight>
              </a:rPr>
              <a:t>The enemies of Jesus supposed that human suffering was caused by sin. </a:t>
            </a:r>
            <a:r>
              <a:rPr lang="en-US" dirty="0" err="1">
                <a:highlight>
                  <a:srgbClr val="FFFF00"/>
                </a:highlight>
              </a:rPr>
              <a:t>Jno</a:t>
            </a:r>
            <a:r>
              <a:rPr lang="en-US" dirty="0">
                <a:highlight>
                  <a:srgbClr val="FFFF00"/>
                </a:highlight>
              </a:rPr>
              <a:t>. 9:1-3</a:t>
            </a:r>
            <a:endParaRPr lang="en-US" baseline="0" dirty="0">
              <a:highlight>
                <a:srgbClr val="FFFF00"/>
              </a:highlight>
            </a:endParaRPr>
          </a:p>
          <a:p>
            <a:r>
              <a:rPr lang="en-US" baseline="0" dirty="0"/>
              <a:t>Woman whom Satan had bound. Lk. 13:16.</a:t>
            </a:r>
          </a:p>
          <a:p>
            <a:r>
              <a:rPr lang="en-US" baseline="0" dirty="0"/>
              <a:t>Paul’s Thorn in the flesh was a messenger from Satan. </a:t>
            </a:r>
            <a:br>
              <a:rPr lang="en-US" baseline="0" dirty="0"/>
            </a:br>
            <a:r>
              <a:rPr lang="en-US" baseline="0" dirty="0"/>
              <a:t>2 Cor. 12:7-9</a:t>
            </a:r>
          </a:p>
          <a:p>
            <a:r>
              <a:rPr lang="en-US" dirty="0"/>
              <a:t>There are those who are persecuted because they are righteous. 1 Pet. 4:12-19; cf. Mt. 5:10-12; 2 Tim. 3:12; Heb. 11:32-37; Rev. 6:9-11, etc. </a:t>
            </a:r>
          </a:p>
          <a:p>
            <a:pPr lvl="1"/>
            <a:r>
              <a:rPr lang="en-US" baseline="0" dirty="0"/>
              <a:t>Many</a:t>
            </a:r>
            <a:r>
              <a:rPr lang="en-US" dirty="0"/>
              <a:t> (Job, David, Steven, Paul, Timothy, James, etc.) have been persecuted and martyred for their faith in Christ.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Debate 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9831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baseline="0" dirty="0">
                <a:solidFill>
                  <a:srgbClr val="FF0000"/>
                </a:solidFill>
                <a:highlight>
                  <a:srgbClr val="FFFF00"/>
                </a:highlight>
              </a:rPr>
              <a:t>The two questions have been answered:</a:t>
            </a:r>
          </a:p>
          <a:p>
            <a:pPr>
              <a:buNone/>
            </a:pPr>
            <a:r>
              <a:rPr lang="en-US" sz="3600" baseline="0" dirty="0"/>
              <a:t> 1. Man will and does serve God for the pure joy of that service, for righteousness sake; therefore God can trust man so to do. </a:t>
            </a:r>
          </a:p>
          <a:p>
            <a:pPr>
              <a:buNone/>
            </a:pPr>
            <a:r>
              <a:rPr lang="en-US" sz="3600" baseline="0" dirty="0"/>
              <a:t>2. Man can trust God, for God does not afflict simply to hurt man. </a:t>
            </a:r>
          </a:p>
          <a:p>
            <a:pPr>
              <a:buNone/>
            </a:pPr>
            <a:r>
              <a:rPr lang="en-US" sz="3600" baseline="0" dirty="0">
                <a:solidFill>
                  <a:srgbClr val="FF0000"/>
                </a:solidFill>
                <a:highlight>
                  <a:srgbClr val="FFFF00"/>
                </a:highlight>
              </a:rPr>
              <a:t>NOTE:  </a:t>
            </a:r>
            <a:r>
              <a:rPr lang="en-US" sz="3600" baseline="0" dirty="0">
                <a:highlight>
                  <a:srgbClr val="FFFF00"/>
                </a:highlight>
              </a:rPr>
              <a:t>More must be said, for Job has affirmed some hard things about God which need to be corrected. </a:t>
            </a:r>
            <a:endParaRPr lang="en-US" sz="3600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Background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3"/>
            <a:ext cx="11087100" cy="509587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baseline="0" dirty="0">
                <a:solidFill>
                  <a:srgbClr val="FF0000"/>
                </a:solidFill>
              </a:rPr>
              <a:t>Author: </a:t>
            </a:r>
            <a:r>
              <a:rPr lang="en-US" baseline="0" dirty="0"/>
              <a:t>Don’t know. The authorship has been attributed to many different men including Moses, </a:t>
            </a:r>
            <a:r>
              <a:rPr lang="en-US" baseline="0" dirty="0" err="1"/>
              <a:t>Elihu</a:t>
            </a:r>
            <a:r>
              <a:rPr lang="en-US" baseline="0" dirty="0"/>
              <a:t>, Elijah, Solomon (1000 B.C.), Hezekiah, Jeremiah, Baruch, Ezra, Isaiah and others. </a:t>
            </a:r>
          </a:p>
          <a:p>
            <a:pPr>
              <a:buNone/>
            </a:pPr>
            <a:r>
              <a:rPr lang="en-US" b="1" baseline="0" dirty="0">
                <a:solidFill>
                  <a:srgbClr val="FF0000"/>
                </a:solidFill>
              </a:rPr>
              <a:t>Date: </a:t>
            </a:r>
            <a:r>
              <a:rPr lang="en-US" baseline="0" dirty="0"/>
              <a:t>Don’t know. </a:t>
            </a:r>
          </a:p>
          <a:p>
            <a:pPr>
              <a:buNone/>
            </a:pPr>
            <a:r>
              <a:rPr lang="en-US" baseline="0" dirty="0"/>
              <a:t>	1. 	Appears to be in the Patriarchal Age. </a:t>
            </a:r>
            <a:br>
              <a:rPr lang="en-US" baseline="0" dirty="0"/>
            </a:br>
            <a:r>
              <a:rPr lang="en-US" baseline="0" dirty="0"/>
              <a:t>2.  	Other possible dates range from the time of Moses to as late 	as 4</a:t>
            </a:r>
            <a:r>
              <a:rPr lang="en-US" baseline="30000" dirty="0"/>
              <a:t>th</a:t>
            </a:r>
            <a:r>
              <a:rPr lang="en-US" baseline="0" dirty="0"/>
              <a:t> century B.C. </a:t>
            </a:r>
          </a:p>
          <a:p>
            <a:pPr>
              <a:buNone/>
            </a:pPr>
            <a:r>
              <a:rPr lang="en-US" b="1" baseline="0" dirty="0">
                <a:solidFill>
                  <a:srgbClr val="FF0000"/>
                </a:solidFill>
              </a:rPr>
              <a:t>Questions:</a:t>
            </a:r>
          </a:p>
          <a:p>
            <a:pPr>
              <a:buNone/>
            </a:pPr>
            <a:r>
              <a:rPr lang="en-US" baseline="0" dirty="0"/>
              <a:t>	1.	Is the book the product of one mind or is it of 	composite authorship?</a:t>
            </a:r>
          </a:p>
          <a:p>
            <a:pPr>
              <a:buNone/>
            </a:pPr>
            <a:r>
              <a:rPr lang="en-US" baseline="0" dirty="0"/>
              <a:t>	2.	Is it all one unit?</a:t>
            </a:r>
          </a:p>
          <a:p>
            <a:pPr>
              <a:buNone/>
            </a:pPr>
            <a:r>
              <a:rPr lang="en-US" baseline="0" dirty="0"/>
              <a:t>	3.	Are the speeches of Elihu a part of the original or added later?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Background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3"/>
            <a:ext cx="8229600" cy="486727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800" b="1" dirty="0">
                <a:solidFill>
                  <a:srgbClr val="FF0000"/>
                </a:solidFill>
              </a:rPr>
              <a:t>Historical setting: </a:t>
            </a:r>
          </a:p>
          <a:p>
            <a:r>
              <a:rPr lang="en-US" dirty="0">
                <a:highlight>
                  <a:srgbClr val="FFFF00"/>
                </a:highlight>
              </a:rPr>
              <a:t>Appears to be the Patriarchal period.</a:t>
            </a:r>
          </a:p>
          <a:p>
            <a:r>
              <a:rPr lang="en-US" dirty="0"/>
              <a:t>No mention of the law, covenant, priesthood, or rituals of the Law of Moses. </a:t>
            </a:r>
          </a:p>
          <a:p>
            <a:pPr lvl="1"/>
            <a:r>
              <a:rPr lang="en-US" dirty="0"/>
              <a:t>Yet, evidence Job is acquainted with sin. </a:t>
            </a:r>
            <a:r>
              <a:rPr lang="en-US" dirty="0">
                <a:solidFill>
                  <a:srgbClr val="FF0000"/>
                </a:solidFill>
              </a:rPr>
              <a:t>Cf. Rom. 1:19, 20; 2:12-16; 5:12-13, 19-20</a:t>
            </a:r>
          </a:p>
          <a:p>
            <a:r>
              <a:rPr lang="en-US" dirty="0"/>
              <a:t>No mention of a covenant people. </a:t>
            </a:r>
          </a:p>
          <a:p>
            <a:pPr lvl="1"/>
            <a:r>
              <a:rPr lang="en-US" dirty="0"/>
              <a:t>Job’s friends and </a:t>
            </a:r>
            <a:r>
              <a:rPr lang="en-US" dirty="0" err="1"/>
              <a:t>Elihu</a:t>
            </a:r>
            <a:r>
              <a:rPr lang="en-US" dirty="0"/>
              <a:t> are all from outside Palestine. </a:t>
            </a:r>
            <a:r>
              <a:rPr lang="en-US" dirty="0" err="1"/>
              <a:t>Eliphaz</a:t>
            </a:r>
            <a:r>
              <a:rPr lang="en-US" dirty="0"/>
              <a:t> the </a:t>
            </a:r>
            <a:r>
              <a:rPr lang="en-US" dirty="0" err="1"/>
              <a:t>Temanite</a:t>
            </a:r>
            <a:r>
              <a:rPr lang="en-US" dirty="0"/>
              <a:t>, </a:t>
            </a:r>
            <a:r>
              <a:rPr lang="en-US" dirty="0" err="1"/>
              <a:t>Bildad</a:t>
            </a:r>
            <a:r>
              <a:rPr lang="en-US" dirty="0"/>
              <a:t> the </a:t>
            </a:r>
            <a:r>
              <a:rPr lang="en-US" dirty="0" err="1"/>
              <a:t>Shuhite</a:t>
            </a:r>
            <a:r>
              <a:rPr lang="en-US" dirty="0"/>
              <a:t> and </a:t>
            </a:r>
            <a:r>
              <a:rPr lang="en-US" dirty="0" err="1"/>
              <a:t>Zophar</a:t>
            </a:r>
            <a:r>
              <a:rPr lang="en-US" dirty="0"/>
              <a:t> the </a:t>
            </a:r>
            <a:r>
              <a:rPr lang="en-US" dirty="0" err="1"/>
              <a:t>Naamathite</a:t>
            </a:r>
            <a:r>
              <a:rPr lang="en-US" dirty="0"/>
              <a:t>.</a:t>
            </a:r>
          </a:p>
          <a:p>
            <a:r>
              <a:rPr lang="en-US" dirty="0"/>
              <a:t>No mention of the tabernacle, the temple or the altar of Jerusalem.</a:t>
            </a:r>
          </a:p>
          <a:p>
            <a:r>
              <a:rPr lang="en-US" dirty="0"/>
              <a:t>Some explain from this, that Job was a Gentile.... </a:t>
            </a:r>
            <a:endParaRPr lang="en-US" b="1" baseline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Background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baseline="0" dirty="0">
                <a:solidFill>
                  <a:srgbClr val="FF0000"/>
                </a:solidFill>
              </a:rPr>
              <a:t>Historical setting: </a:t>
            </a:r>
            <a:r>
              <a:rPr lang="en-US" b="1" u="sng" baseline="0" dirty="0">
                <a:solidFill>
                  <a:srgbClr val="FF0000"/>
                </a:solidFill>
              </a:rPr>
              <a:t>Rich man</a:t>
            </a:r>
            <a:r>
              <a:rPr lang="en-US" b="1" baseline="0" dirty="0">
                <a:solidFill>
                  <a:srgbClr val="FF0000"/>
                </a:solidFill>
              </a:rPr>
              <a:t>--</a:t>
            </a:r>
          </a:p>
          <a:p>
            <a:r>
              <a:rPr lang="en-US" dirty="0"/>
              <a:t>Job’s large flocks, herds, and great number of servants, wealth, etc. reminds us of the time of Abraham and the patriarchs. </a:t>
            </a:r>
            <a:r>
              <a:rPr lang="en-US" dirty="0">
                <a:solidFill>
                  <a:srgbClr val="FF0000"/>
                </a:solidFill>
              </a:rPr>
              <a:t>(1:3)</a:t>
            </a:r>
          </a:p>
          <a:p>
            <a:r>
              <a:rPr lang="en-US" dirty="0"/>
              <a:t>The Chaldeans and the </a:t>
            </a:r>
            <a:r>
              <a:rPr lang="en-US" dirty="0" err="1"/>
              <a:t>Sabeans</a:t>
            </a:r>
            <a:r>
              <a:rPr lang="en-US" dirty="0"/>
              <a:t> are represented as raiders, plunderers, looters, robbers, bandits. Both of these became strong nations later.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Background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219200"/>
            <a:ext cx="11553824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baseline="0" dirty="0">
                <a:solidFill>
                  <a:srgbClr val="FF0000"/>
                </a:solidFill>
              </a:rPr>
              <a:t>Historical setting: </a:t>
            </a:r>
            <a:r>
              <a:rPr lang="en-US" sz="3600" b="1" u="sng" baseline="0" dirty="0">
                <a:solidFill>
                  <a:srgbClr val="FF0000"/>
                </a:solidFill>
              </a:rPr>
              <a:t>Religious man</a:t>
            </a:r>
            <a:r>
              <a:rPr lang="en-US" sz="3600" b="1" baseline="0" dirty="0">
                <a:solidFill>
                  <a:srgbClr val="FF0000"/>
                </a:solidFill>
              </a:rPr>
              <a:t>--  </a:t>
            </a:r>
          </a:p>
          <a:p>
            <a:r>
              <a:rPr lang="en-US" sz="2800" u="sng" dirty="0">
                <a:highlight>
                  <a:srgbClr val="FFFF00"/>
                </a:highlight>
              </a:rPr>
              <a:t>Serving the priestly function as in the patriarchal age</a:t>
            </a:r>
            <a:r>
              <a:rPr lang="en-US" sz="2800" dirty="0">
                <a:highlight>
                  <a:srgbClr val="FFFF00"/>
                </a:highlight>
              </a:rPr>
              <a:t>. </a:t>
            </a:r>
            <a:r>
              <a:rPr lang="en-US" sz="2800" dirty="0"/>
              <a:t>Job offered sacrifices for his children </a:t>
            </a:r>
            <a:r>
              <a:rPr lang="en-US" sz="2800" dirty="0">
                <a:solidFill>
                  <a:srgbClr val="FF0000"/>
                </a:solidFill>
              </a:rPr>
              <a:t>(1:5). </a:t>
            </a:r>
            <a:r>
              <a:rPr lang="en-US" sz="2800" dirty="0"/>
              <a:t>Job later offered sacrifices for his friends and prayed for them </a:t>
            </a:r>
            <a:r>
              <a:rPr lang="en-US" sz="2800" dirty="0">
                <a:solidFill>
                  <a:srgbClr val="FF0000"/>
                </a:solidFill>
              </a:rPr>
              <a:t>(42:8).</a:t>
            </a:r>
          </a:p>
          <a:p>
            <a:r>
              <a:rPr lang="en-US" sz="2800" u="sng" dirty="0">
                <a:highlight>
                  <a:srgbClr val="FFFF00"/>
                </a:highlight>
              </a:rPr>
              <a:t>Job repudiates idolatry</a:t>
            </a:r>
            <a:r>
              <a:rPr lang="en-US" sz="2800" dirty="0"/>
              <a:t>. Specifically, the worship of either the sun or the moon </a:t>
            </a:r>
            <a:r>
              <a:rPr lang="en-US" sz="2800" dirty="0">
                <a:solidFill>
                  <a:srgbClr val="FF0000"/>
                </a:solidFill>
              </a:rPr>
              <a:t>(31:26-27),</a:t>
            </a:r>
            <a:r>
              <a:rPr lang="en-US" sz="2800" dirty="0"/>
              <a:t> a practice that was common in the time of Abraham. Deut. 4:19 and 17:2–5 specifically forbid the worship of the sun.</a:t>
            </a:r>
          </a:p>
          <a:p>
            <a:r>
              <a:rPr lang="en-US" sz="2800" u="sng" dirty="0">
                <a:highlight>
                  <a:srgbClr val="FFFF00"/>
                </a:highlight>
              </a:rPr>
              <a:t>A unit of money </a:t>
            </a:r>
            <a:r>
              <a:rPr lang="en-US" sz="2800" dirty="0"/>
              <a:t>(</a:t>
            </a:r>
            <a:r>
              <a:rPr lang="en-US" sz="2800" dirty="0" err="1"/>
              <a:t>kesitah</a:t>
            </a:r>
            <a:r>
              <a:rPr lang="en-US" sz="2800" dirty="0"/>
              <a:t>) of unknown value, mentioned in </a:t>
            </a:r>
            <a:r>
              <a:rPr lang="en-US" sz="2800" dirty="0">
                <a:solidFill>
                  <a:srgbClr val="FF0000"/>
                </a:solidFill>
              </a:rPr>
              <a:t>42:11,</a:t>
            </a:r>
            <a:r>
              <a:rPr lang="en-US" sz="2800" dirty="0"/>
              <a:t> occurs only here and in Gen. 43:19ff; cf. Josh. 24:32.</a:t>
            </a:r>
          </a:p>
          <a:p>
            <a:r>
              <a:rPr lang="en-US" sz="2800" dirty="0">
                <a:highlight>
                  <a:srgbClr val="FFFF00"/>
                </a:highlight>
              </a:rPr>
              <a:t>The </a:t>
            </a:r>
            <a:r>
              <a:rPr lang="en-US" sz="2800" u="sng" dirty="0">
                <a:highlight>
                  <a:srgbClr val="FFFF00"/>
                </a:highlight>
              </a:rPr>
              <a:t>longevity</a:t>
            </a:r>
            <a:r>
              <a:rPr lang="en-US" sz="2800" dirty="0">
                <a:highlight>
                  <a:srgbClr val="FFFF00"/>
                </a:highlight>
              </a:rPr>
              <a:t> corresponds to that of the patriarchs after the flood, when the length of life began declining drastically (cf. Gen. 4:1-22; 11:10-26, 32; 25:7). </a:t>
            </a:r>
            <a:r>
              <a:rPr lang="en-US" sz="2800" b="1" dirty="0">
                <a:highlight>
                  <a:srgbClr val="FFFF00"/>
                </a:highlight>
              </a:rPr>
              <a:t>Note: Job lived 140 years more after the events of the book (42:16-17)</a:t>
            </a:r>
            <a:endParaRPr lang="en-US" sz="28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Background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699" y="1219200"/>
            <a:ext cx="11649075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Who was Job?  Character-- </a:t>
            </a:r>
            <a:r>
              <a:rPr lang="en-US" sz="2800" dirty="0">
                <a:highlight>
                  <a:srgbClr val="FFFF00"/>
                </a:highlight>
              </a:rPr>
              <a:t>Don’t know who he was.  All we do know is revealed here, books of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Ezekiel 14:14; James 5:11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sz="2800" dirty="0"/>
              <a:t>A man described as </a:t>
            </a:r>
            <a:r>
              <a:rPr lang="en-US" sz="2800" i="1" dirty="0"/>
              <a:t>"perfect and upright; and one that feared God, and turned away from evil" </a:t>
            </a:r>
            <a:r>
              <a:rPr lang="en-US" sz="2800" i="1" dirty="0">
                <a:solidFill>
                  <a:srgbClr val="FF0000"/>
                </a:solidFill>
              </a:rPr>
              <a:t>(1:1)</a:t>
            </a:r>
          </a:p>
          <a:p>
            <a:r>
              <a:rPr lang="en-US" sz="2800" dirty="0"/>
              <a:t>Greatly blessed, </a:t>
            </a:r>
            <a:r>
              <a:rPr lang="en-US" sz="2800" i="1" dirty="0"/>
              <a:t>"that this man was the greatest of all the children of the east" </a:t>
            </a:r>
            <a:r>
              <a:rPr lang="en-US" sz="2800" i="1" dirty="0">
                <a:solidFill>
                  <a:srgbClr val="FF0000"/>
                </a:solidFill>
              </a:rPr>
              <a:t>(1:3).</a:t>
            </a:r>
          </a:p>
          <a:p>
            <a:r>
              <a:rPr lang="en-US" sz="2800" dirty="0"/>
              <a:t>Offered sacrifices for his children. </a:t>
            </a:r>
            <a:r>
              <a:rPr lang="en-US" sz="2800" i="1" dirty="0"/>
              <a:t>"…rose up early in the morning and offered burnt-offerings according to the number of them all" </a:t>
            </a:r>
            <a:r>
              <a:rPr lang="en-US" sz="2800" i="1" dirty="0">
                <a:solidFill>
                  <a:srgbClr val="FF0000"/>
                </a:solidFill>
              </a:rPr>
              <a:t>(1:5). </a:t>
            </a:r>
          </a:p>
          <a:p>
            <a:r>
              <a:rPr lang="en-US" sz="2800" dirty="0"/>
              <a:t>His goodness was habitual, </a:t>
            </a:r>
            <a:r>
              <a:rPr lang="en-US" sz="2800" i="1" dirty="0"/>
              <a:t>"thus did Job continually" </a:t>
            </a:r>
            <a:r>
              <a:rPr lang="en-US" sz="2800" i="1" dirty="0">
                <a:solidFill>
                  <a:srgbClr val="FF0000"/>
                </a:solidFill>
              </a:rPr>
              <a:t>(1:5).</a:t>
            </a:r>
          </a:p>
          <a:p>
            <a:r>
              <a:rPr lang="en-US" sz="2800" i="1" dirty="0"/>
              <a:t>"There is none like him in the earth, a perfect and an upright man, one that </a:t>
            </a:r>
            <a:r>
              <a:rPr lang="en-US" sz="2800" i="1" dirty="0" err="1"/>
              <a:t>feareth</a:t>
            </a:r>
            <a:r>
              <a:rPr lang="en-US" sz="2800" i="1" dirty="0"/>
              <a:t> God, and </a:t>
            </a:r>
            <a:r>
              <a:rPr lang="en-US" sz="2800" i="1" dirty="0" err="1"/>
              <a:t>turneth</a:t>
            </a:r>
            <a:r>
              <a:rPr lang="en-US" sz="2800" i="1" dirty="0"/>
              <a:t> away from evil" </a:t>
            </a:r>
            <a:r>
              <a:rPr lang="en-US" sz="2800" i="1" dirty="0">
                <a:solidFill>
                  <a:srgbClr val="FF0000"/>
                </a:solidFill>
              </a:rPr>
              <a:t>(1:8).</a:t>
            </a:r>
          </a:p>
          <a:p>
            <a:pPr>
              <a:buNone/>
            </a:pPr>
            <a:endParaRPr lang="en-US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 dirty="0"/>
              <a:t>Background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aseline="0" dirty="0">
                <a:highlight>
                  <a:srgbClr val="FFFF00"/>
                </a:highlight>
              </a:rPr>
              <a:t>Job was actually a historical character. </a:t>
            </a:r>
            <a:br>
              <a:rPr lang="en-US" baseline="0" dirty="0">
                <a:highlight>
                  <a:srgbClr val="FFFF00"/>
                </a:highlight>
              </a:rPr>
            </a:br>
            <a:r>
              <a:rPr lang="en-US" baseline="0" dirty="0">
                <a:solidFill>
                  <a:srgbClr val="FF0000"/>
                </a:solidFill>
                <a:highlight>
                  <a:srgbClr val="FFFF00"/>
                </a:highlight>
              </a:rPr>
              <a:t>(Ezek. 14:14; Jms. 5:11)</a:t>
            </a:r>
            <a:r>
              <a:rPr lang="en-US" dirty="0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en-US" dirty="0"/>
              <a:t>All have endured suffering/ struggling and can relate to the book.</a:t>
            </a:r>
          </a:p>
          <a:p>
            <a:pPr lvl="1"/>
            <a:r>
              <a:rPr lang="en-US" dirty="0"/>
              <a:t>Job did not have all the advantages you and I have.</a:t>
            </a:r>
          </a:p>
          <a:p>
            <a:r>
              <a:rPr lang="en-US" dirty="0"/>
              <a:t>Inspired Book. </a:t>
            </a:r>
          </a:p>
          <a:p>
            <a:pPr lvl="1"/>
            <a:r>
              <a:rPr lang="en-US" dirty="0"/>
              <a:t>Paul quotes from it on several occasions in his writings </a:t>
            </a:r>
            <a:r>
              <a:rPr lang="en-US" dirty="0">
                <a:solidFill>
                  <a:srgbClr val="FF0000"/>
                </a:solidFill>
              </a:rPr>
              <a:t>(cf. 1 Cor. 3:19 with Job 5:13; and Rom. 11:35 with Job 41:11).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3021</TotalTime>
  <Words>2837</Words>
  <Application>Microsoft Office PowerPoint</Application>
  <PresentationFormat>Widescreen</PresentationFormat>
  <Paragraphs>200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1_Office Theme</vt:lpstr>
      <vt:lpstr>A Study Of Job Lesson 1 Monday Morning</vt:lpstr>
      <vt:lpstr>PowerPoint Presentation</vt:lpstr>
      <vt:lpstr>PowerPoint Presentation</vt:lpstr>
      <vt:lpstr>Background Information:</vt:lpstr>
      <vt:lpstr>Background Information:</vt:lpstr>
      <vt:lpstr>Background Information:</vt:lpstr>
      <vt:lpstr>Background Information:</vt:lpstr>
      <vt:lpstr>Background Information:</vt:lpstr>
      <vt:lpstr>Background Information:</vt:lpstr>
      <vt:lpstr>Background Information:</vt:lpstr>
      <vt:lpstr>The Issue:  "Doth Job Fear God For Nought?" Job 1:9</vt:lpstr>
      <vt:lpstr>The Issue:  "Doth Job Fear God For Nought?" Job 1:9</vt:lpstr>
      <vt:lpstr>The Issue:  "Doth Job Fear God For Nought?" Job 1:9</vt:lpstr>
      <vt:lpstr>The Issue:  "Doth Job Fear God For Nought?" Job 1:9</vt:lpstr>
      <vt:lpstr>The Issue:  "Doth Job Fear God For Nought?" Job 1:9</vt:lpstr>
      <vt:lpstr>Brief Outline</vt:lpstr>
      <vt:lpstr>Brief Outline</vt:lpstr>
      <vt:lpstr>Brief Outline</vt:lpstr>
      <vt:lpstr>BRIEF OUTLINE</vt:lpstr>
      <vt:lpstr>Study for today  -The Debate</vt:lpstr>
      <vt:lpstr>The Debate:  Philosophy of Job’s Friends</vt:lpstr>
      <vt:lpstr>The Debate:  Philosophy of Job’s Friends</vt:lpstr>
      <vt:lpstr>The Debate:  Philosophy of Job’s Friends</vt:lpstr>
      <vt:lpstr>The Debate:  Philosophy of Job’s Friends</vt:lpstr>
      <vt:lpstr>The Debate:  Philosophy of Job’s Friends</vt:lpstr>
      <vt:lpstr>The Contention and Perplexity of Job</vt:lpstr>
      <vt:lpstr>The Contention and Perplexity of Job</vt:lpstr>
      <vt:lpstr>Job's attitude toward God  begins to change – Job 13-19</vt:lpstr>
      <vt:lpstr>Job's attitude toward God  begins to change – Job 13-19</vt:lpstr>
      <vt:lpstr>The Debate Ends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 Morning</dc:title>
  <dc:creator>mgalloway2715@gmail.com</dc:creator>
  <cp:lastModifiedBy>David Bramhall</cp:lastModifiedBy>
  <cp:revision>37</cp:revision>
  <dcterms:created xsi:type="dcterms:W3CDTF">2022-02-22T21:29:52Z</dcterms:created>
  <dcterms:modified xsi:type="dcterms:W3CDTF">2022-08-25T23:44:27Z</dcterms:modified>
</cp:coreProperties>
</file>